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1" r:id="rId3"/>
    <p:sldId id="260" r:id="rId4"/>
    <p:sldId id="264" r:id="rId5"/>
    <p:sldId id="276" r:id="rId6"/>
    <p:sldId id="266" r:id="rId7"/>
    <p:sldId id="267" r:id="rId8"/>
    <p:sldId id="277" r:id="rId9"/>
    <p:sldId id="269" r:id="rId10"/>
    <p:sldId id="274" r:id="rId11"/>
    <p:sldId id="283" r:id="rId12"/>
    <p:sldId id="275" r:id="rId13"/>
    <p:sldId id="270" r:id="rId14"/>
    <p:sldId id="268" r:id="rId15"/>
    <p:sldId id="282" r:id="rId16"/>
    <p:sldId id="278" r:id="rId17"/>
    <p:sldId id="280" r:id="rId18"/>
    <p:sldId id="279" r:id="rId19"/>
    <p:sldId id="281" r:id="rId20"/>
    <p:sldId id="284" r:id="rId21"/>
    <p:sldId id="26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0" autoAdjust="0"/>
    <p:restoredTop sz="64550" autoAdjust="0"/>
  </p:normalViewPr>
  <p:slideViewPr>
    <p:cSldViewPr>
      <p:cViewPr varScale="1">
        <p:scale>
          <a:sx n="71" d="100"/>
          <a:sy n="71" d="100"/>
        </p:scale>
        <p:origin x="66"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5FF110-C868-42D3-B5E6-240CD50DFF39}" type="datetimeFigureOut">
              <a:rPr lang="en-US" smtClean="0"/>
              <a:t>10/4/2018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9AB302-6763-4E75-90C3-F1BCB29DF841}" type="slidenum">
              <a:rPr lang="en-US" smtClean="0"/>
              <a:t>‹#›</a:t>
            </a:fld>
            <a:endParaRPr lang="en-US"/>
          </a:p>
        </p:txBody>
      </p:sp>
    </p:spTree>
    <p:extLst>
      <p:ext uri="{BB962C8B-B14F-4D97-AF65-F5344CB8AC3E}">
        <p14:creationId xmlns:p14="http://schemas.microsoft.com/office/powerpoint/2010/main" val="555496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Chinese_garden"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Shanghai" TargetMode="External"/><Relationship Id="rId4" Type="http://schemas.openxmlformats.org/officeDocument/2006/relationships/hyperlink" Target="https://en.wikipedia.org/wiki/City_God_Temple_of_Shanghai"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good morning everyone.</a:t>
            </a:r>
            <a:r>
              <a:rPr lang="zh-CN" altLang="en-US" baseline="0" dirty="0"/>
              <a:t> </a:t>
            </a:r>
            <a:r>
              <a:rPr lang="en-US" altLang="zh-CN" baseline="0" dirty="0"/>
              <a:t>Very</a:t>
            </a:r>
            <a:r>
              <a:rPr lang="zh-CN" altLang="en-US" baseline="0" dirty="0"/>
              <a:t> </a:t>
            </a:r>
            <a:r>
              <a:rPr lang="en-US" altLang="zh-CN" baseline="0" dirty="0"/>
              <a:t>glad</a:t>
            </a:r>
            <a:r>
              <a:rPr lang="zh-CN" altLang="en-US" baseline="0" dirty="0"/>
              <a:t> </a:t>
            </a:r>
            <a:r>
              <a:rPr lang="en-US" altLang="zh-CN" baseline="0" dirty="0"/>
              <a:t>to</a:t>
            </a:r>
            <a:r>
              <a:rPr lang="zh-CN" altLang="en-US" baseline="0" dirty="0"/>
              <a:t> </a:t>
            </a:r>
            <a:r>
              <a:rPr lang="en-US" altLang="zh-CN" baseline="0" dirty="0"/>
              <a:t>have</a:t>
            </a:r>
            <a:r>
              <a:rPr lang="zh-CN" altLang="en-US" baseline="0" dirty="0"/>
              <a:t> </a:t>
            </a:r>
            <a:r>
              <a:rPr lang="en-US" altLang="zh-CN" baseline="0" dirty="0"/>
              <a:t>this</a:t>
            </a:r>
            <a:r>
              <a:rPr lang="zh-CN" altLang="en-US" baseline="0" dirty="0"/>
              <a:t> </a:t>
            </a:r>
            <a:r>
              <a:rPr lang="en-US" altLang="zh-CN" baseline="0" dirty="0"/>
              <a:t>chance</a:t>
            </a:r>
            <a:r>
              <a:rPr lang="zh-CN" altLang="en-US" baseline="0" dirty="0"/>
              <a:t> </a:t>
            </a:r>
            <a:r>
              <a:rPr lang="en-US" altLang="zh-CN" baseline="0" dirty="0"/>
              <a:t>to</a:t>
            </a:r>
            <a:r>
              <a:rPr lang="zh-CN" altLang="en-US" baseline="0" dirty="0"/>
              <a:t> </a:t>
            </a:r>
            <a:r>
              <a:rPr lang="en-US" baseline="0" dirty="0"/>
              <a:t>make a summary of my project for the nearly 2 month.</a:t>
            </a:r>
          </a:p>
          <a:p>
            <a:r>
              <a:rPr lang="zh-CN" altLang="en-US" dirty="0"/>
              <a:t> </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a:t>
            </a:fld>
            <a:endParaRPr lang="en-US"/>
          </a:p>
        </p:txBody>
      </p:sp>
    </p:spTree>
    <p:extLst>
      <p:ext uri="{BB962C8B-B14F-4D97-AF65-F5344CB8AC3E}">
        <p14:creationId xmlns:p14="http://schemas.microsoft.com/office/powerpoint/2010/main" val="4155440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a:t>
            </a:r>
            <a:r>
              <a:rPr lang="zh-CN" altLang="en-US" dirty="0"/>
              <a:t> </a:t>
            </a:r>
            <a:r>
              <a:rPr lang="en-US" altLang="zh-CN" dirty="0"/>
              <a:t>the</a:t>
            </a:r>
            <a:r>
              <a:rPr lang="zh-CN" altLang="en-US" dirty="0"/>
              <a:t> </a:t>
            </a:r>
            <a:r>
              <a:rPr lang="en-US" altLang="zh-CN" dirty="0"/>
              <a:t>experiment</a:t>
            </a:r>
            <a:r>
              <a:rPr lang="zh-CN" altLang="en-US" dirty="0"/>
              <a:t> </a:t>
            </a:r>
            <a:r>
              <a:rPr lang="en-US" altLang="zh-CN" dirty="0"/>
              <a:t>result,</a:t>
            </a:r>
            <a:r>
              <a:rPr lang="zh-CN" altLang="en-US" dirty="0"/>
              <a:t> </a:t>
            </a:r>
            <a:r>
              <a:rPr lang="en-US" altLang="zh-CN" dirty="0"/>
              <a:t>some</a:t>
            </a:r>
            <a:r>
              <a:rPr lang="zh-CN" altLang="en-US" dirty="0"/>
              <a:t> </a:t>
            </a:r>
            <a:r>
              <a:rPr lang="en-US" altLang="zh-CN" dirty="0"/>
              <a:t>conclusions</a:t>
            </a:r>
            <a:r>
              <a:rPr lang="zh-CN" altLang="en-US" dirty="0"/>
              <a:t> </a:t>
            </a:r>
            <a:r>
              <a:rPr lang="en-US" altLang="zh-CN" dirty="0"/>
              <a:t>about</a:t>
            </a:r>
            <a:r>
              <a:rPr lang="zh-CN" altLang="en-US" dirty="0"/>
              <a:t> </a:t>
            </a:r>
            <a:r>
              <a:rPr lang="en-US" altLang="zh-CN" dirty="0"/>
              <a:t>parameters</a:t>
            </a:r>
            <a:r>
              <a:rPr lang="zh-CN" altLang="en-US" dirty="0"/>
              <a:t> </a:t>
            </a:r>
            <a:r>
              <a:rPr lang="en-US" altLang="zh-CN" dirty="0"/>
              <a:t>influence</a:t>
            </a:r>
            <a:r>
              <a:rPr lang="zh-CN" altLang="en-US" dirty="0"/>
              <a:t> </a:t>
            </a:r>
            <a:r>
              <a:rPr lang="en-US" altLang="zh-CN" dirty="0"/>
              <a:t>can</a:t>
            </a:r>
            <a:r>
              <a:rPr lang="zh-CN" altLang="en-US" dirty="0"/>
              <a:t> </a:t>
            </a:r>
            <a:r>
              <a:rPr lang="en-US" altLang="zh-CN" dirty="0"/>
              <a:t>be</a:t>
            </a:r>
            <a:r>
              <a:rPr lang="zh-CN" altLang="en-US" dirty="0"/>
              <a:t> </a:t>
            </a:r>
            <a:r>
              <a:rPr lang="en-US" altLang="zh-CN" dirty="0"/>
              <a:t>drawn.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a:t>
            </a:r>
            <a:r>
              <a:rPr lang="zh-CN" altLang="en-US" dirty="0"/>
              <a:t> </a:t>
            </a:r>
            <a:r>
              <a:rPr lang="en-US" altLang="zh-CN" dirty="0"/>
              <a:t>brightness,</a:t>
            </a:r>
            <a:r>
              <a:rPr lang="zh-CN" altLang="en-US" dirty="0"/>
              <a:t> </a:t>
            </a:r>
            <a:r>
              <a:rPr lang="en-US" altLang="zh-CN" dirty="0"/>
              <a:t>crop</a:t>
            </a:r>
            <a:r>
              <a:rPr lang="zh-CN" altLang="en-US" dirty="0"/>
              <a:t> </a:t>
            </a:r>
            <a:r>
              <a:rPr lang="en-US" altLang="zh-CN" dirty="0"/>
              <a:t>and</a:t>
            </a:r>
            <a:r>
              <a:rPr lang="zh-CN" altLang="en-US" dirty="0"/>
              <a:t> </a:t>
            </a:r>
            <a:r>
              <a:rPr lang="en-US" altLang="zh-CN" dirty="0"/>
              <a:t>scale,</a:t>
            </a:r>
            <a:r>
              <a:rPr lang="zh-CN" altLang="en-US" dirty="0"/>
              <a:t> </a:t>
            </a:r>
            <a:r>
              <a:rPr lang="en-US" altLang="zh-CN" dirty="0"/>
              <a:t>the</a:t>
            </a:r>
            <a:r>
              <a:rPr lang="zh-CN" altLang="en-US" dirty="0"/>
              <a:t> </a:t>
            </a:r>
            <a:r>
              <a:rPr lang="en-US" altLang="zh-CN" dirty="0"/>
              <a:t>t</a:t>
            </a:r>
            <a:r>
              <a:rPr lang="en-US" dirty="0"/>
              <a:t>est accuracy</a:t>
            </a:r>
            <a:r>
              <a:rPr lang="zh-CN" altLang="en-US" dirty="0"/>
              <a:t> </a:t>
            </a:r>
            <a:r>
              <a:rPr lang="en-US" altLang="zh-CN" dirty="0"/>
              <a:t>shows</a:t>
            </a:r>
            <a:r>
              <a:rPr lang="en-US" dirty="0"/>
              <a:t> </a:t>
            </a:r>
            <a:r>
              <a:rPr lang="en-US" altLang="zh-CN" dirty="0"/>
              <a:t>i</a:t>
            </a:r>
            <a:r>
              <a:rPr lang="en-US" dirty="0"/>
              <a:t>mprove</a:t>
            </a:r>
            <a:r>
              <a:rPr lang="en-US" altLang="zh-CN" dirty="0"/>
              <a:t>ment</a:t>
            </a:r>
            <a:r>
              <a:rPr lang="en-US" dirty="0"/>
              <a:t> as data diversity increase</a:t>
            </a:r>
            <a:r>
              <a:rPr lang="en-US" altLang="zh-CN" dirty="0"/>
              <a:t>s,</a:t>
            </a:r>
            <a:r>
              <a:rPr lang="zh-CN" altLang="en-US" dirty="0"/>
              <a:t> </a:t>
            </a:r>
            <a:r>
              <a:rPr lang="en-US" altLang="zh-CN" dirty="0"/>
              <a:t>t</a:t>
            </a:r>
            <a:r>
              <a:rPr lang="en-US" dirty="0"/>
              <a:t>he greater the value, the better the results</a:t>
            </a:r>
            <a:r>
              <a:rPr lang="en-US" altLang="zh-CN" dirty="0"/>
              <a:t>.</a:t>
            </a:r>
            <a:r>
              <a:rPr lang="zh-CN" altLang="en-US" dirty="0"/>
              <a:t> </a:t>
            </a:r>
            <a:r>
              <a:rPr lang="en-US" altLang="zh-CN" dirty="0"/>
              <a:t>There</a:t>
            </a:r>
            <a:r>
              <a:rPr lang="zh-CN" altLang="en-US" dirty="0"/>
              <a:t> </a:t>
            </a:r>
            <a:r>
              <a:rPr lang="en-US" altLang="zh-CN" dirty="0"/>
              <a:t>is</a:t>
            </a:r>
            <a:r>
              <a:rPr lang="zh-CN" altLang="en-US" dirty="0"/>
              <a:t> </a:t>
            </a:r>
            <a:r>
              <a:rPr lang="en-US" altLang="zh-CN" dirty="0"/>
              <a:t>n</a:t>
            </a:r>
            <a:r>
              <a:rPr lang="en-US" dirty="0"/>
              <a:t>o much difference in time consumed</a:t>
            </a:r>
            <a:r>
              <a:rPr lang="zh-CN" altLang="en-US" dirty="0"/>
              <a:t> </a:t>
            </a:r>
            <a:r>
              <a:rPr lang="en-US" altLang="zh-CN" dirty="0"/>
              <a:t>between</a:t>
            </a:r>
            <a:r>
              <a:rPr lang="zh-CN" altLang="en-US" dirty="0"/>
              <a:t> </a:t>
            </a:r>
            <a:r>
              <a:rPr lang="en-US" altLang="zh-CN" dirty="0"/>
              <a:t>different</a:t>
            </a:r>
            <a:r>
              <a:rPr lang="zh-CN" altLang="en-US" dirty="0"/>
              <a:t> </a:t>
            </a:r>
            <a:r>
              <a:rPr lang="en-US" altLang="zh-CN" dirty="0"/>
              <a:t>values</a:t>
            </a:r>
            <a:r>
              <a:rPr lang="zh-CN" altLang="en-US" dirty="0"/>
              <a:t> </a:t>
            </a:r>
            <a:r>
              <a:rPr lang="en-US" altLang="zh-CN" dirty="0"/>
              <a:t>of</a:t>
            </a:r>
            <a:r>
              <a:rPr lang="zh-CN" altLang="en-US" dirty="0"/>
              <a:t> </a:t>
            </a:r>
            <a:r>
              <a:rPr lang="en-US" altLang="zh-CN" dirty="0"/>
              <a:t>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10</a:t>
            </a:fld>
            <a:endParaRPr lang="en-US"/>
          </a:p>
        </p:txBody>
      </p:sp>
    </p:spTree>
    <p:extLst>
      <p:ext uri="{BB962C8B-B14F-4D97-AF65-F5344CB8AC3E}">
        <p14:creationId xmlns:p14="http://schemas.microsoft.com/office/powerpoint/2010/main" val="177265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Theoretically,</a:t>
            </a:r>
            <a:r>
              <a:rPr lang="en-US" dirty="0"/>
              <a:t> the more diverse the data, the better the generalization of model</a:t>
            </a:r>
            <a:r>
              <a:rPr lang="en-US" altLang="zh-CN" dirty="0"/>
              <a:t>,</a:t>
            </a:r>
            <a:r>
              <a:rPr lang="zh-CN" altLang="en-US" dirty="0"/>
              <a:t> </a:t>
            </a:r>
            <a:r>
              <a:rPr lang="en-US" altLang="zh-CN" dirty="0"/>
              <a:t>that</a:t>
            </a:r>
            <a:r>
              <a:rPr lang="zh-CN" altLang="en-US" dirty="0"/>
              <a:t> </a:t>
            </a:r>
            <a:r>
              <a:rPr lang="en-US" altLang="zh-CN" dirty="0"/>
              <a:t>means</a:t>
            </a:r>
            <a:r>
              <a:rPr lang="zh-CN" altLang="en-US" dirty="0"/>
              <a:t> </a:t>
            </a:r>
            <a:r>
              <a:rPr lang="en-US" altLang="zh-CN" dirty="0"/>
              <a:t>groups</a:t>
            </a:r>
            <a:r>
              <a:rPr lang="zh-CN" altLang="en-US" dirty="0"/>
              <a:t> </a:t>
            </a:r>
            <a:r>
              <a:rPr lang="en-US" dirty="0"/>
              <a:t>flip</a:t>
            </a:r>
            <a:r>
              <a:rPr lang="en-US" altLang="zh-CN" dirty="0"/>
              <a:t>ped</a:t>
            </a:r>
            <a:r>
              <a:rPr lang="zh-CN" altLang="en-US" dirty="0"/>
              <a:t> </a:t>
            </a:r>
            <a:r>
              <a:rPr lang="en-US" dirty="0"/>
              <a:t>should be better than </a:t>
            </a:r>
            <a:r>
              <a:rPr lang="en-US" altLang="zh-CN" dirty="0"/>
              <a:t>groups</a:t>
            </a:r>
            <a:r>
              <a:rPr lang="zh-CN" altLang="en-US" dirty="0"/>
              <a:t> </a:t>
            </a:r>
            <a:r>
              <a:rPr lang="en-US" altLang="zh-CN" dirty="0"/>
              <a:t>without</a:t>
            </a:r>
            <a:r>
              <a:rPr lang="zh-CN" altLang="en-US" dirty="0"/>
              <a:t> </a:t>
            </a:r>
            <a:r>
              <a:rPr lang="en-US" altLang="zh-CN" dirty="0"/>
              <a:t>flip</a:t>
            </a:r>
            <a:r>
              <a:rPr lang="zh-CN" altLang="en-US" dirty="0"/>
              <a:t> </a:t>
            </a:r>
            <a:r>
              <a:rPr lang="en-US" altLang="zh-CN" dirty="0"/>
              <a:t>and</a:t>
            </a:r>
            <a:r>
              <a:rPr lang="zh-CN" altLang="en-US" dirty="0"/>
              <a:t> </a:t>
            </a:r>
            <a:r>
              <a:rPr lang="en-US" altLang="zh-CN" dirty="0"/>
              <a:t>groups with </a:t>
            </a:r>
            <a:r>
              <a:rPr lang="en-US" dirty="0"/>
              <a:t>brightness, crop, scale </a:t>
            </a:r>
            <a:r>
              <a:rPr lang="zh-CN" altLang="en-US" dirty="0"/>
              <a:t>≠ </a:t>
            </a:r>
            <a:r>
              <a:rPr lang="en-US" altLang="zh-CN" dirty="0"/>
              <a:t>0 should have better result.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While,</a:t>
            </a:r>
            <a:r>
              <a:rPr lang="zh-CN" altLang="en-US" dirty="0"/>
              <a:t> </a:t>
            </a:r>
            <a:r>
              <a:rPr lang="en-US" altLang="zh-CN" dirty="0"/>
              <a:t>for</a:t>
            </a:r>
            <a:r>
              <a:rPr lang="zh-CN" altLang="en-US" dirty="0"/>
              <a:t> </a:t>
            </a:r>
            <a:r>
              <a:rPr lang="en-US" altLang="zh-CN" dirty="0"/>
              <a:t>flip,</a:t>
            </a:r>
            <a:r>
              <a:rPr lang="zh-CN" altLang="en-US" dirty="0"/>
              <a:t> </a:t>
            </a:r>
            <a:r>
              <a:rPr lang="en-US" altLang="zh-CN" dirty="0"/>
              <a:t>what</a:t>
            </a:r>
            <a:r>
              <a:rPr lang="zh-CN" altLang="en-US" dirty="0"/>
              <a:t> </a:t>
            </a:r>
            <a:r>
              <a:rPr lang="en-US" altLang="zh-CN" dirty="0"/>
              <a:t>the</a:t>
            </a:r>
            <a:r>
              <a:rPr lang="zh-CN" altLang="en-US" dirty="0"/>
              <a:t> </a:t>
            </a:r>
            <a:r>
              <a:rPr lang="en-US" altLang="zh-CN" dirty="0"/>
              <a:t>experiment</a:t>
            </a:r>
            <a:r>
              <a:rPr lang="zh-CN" altLang="en-US" dirty="0"/>
              <a:t> </a:t>
            </a:r>
            <a:r>
              <a:rPr lang="en-US" altLang="zh-CN" dirty="0"/>
              <a:t>result</a:t>
            </a:r>
            <a:r>
              <a:rPr lang="zh-CN" altLang="en-US" dirty="0"/>
              <a:t> </a:t>
            </a:r>
            <a:r>
              <a:rPr lang="en-US" altLang="zh-CN" dirty="0"/>
              <a:t>shows</a:t>
            </a:r>
            <a:r>
              <a:rPr lang="zh-CN" altLang="en-US" dirty="0"/>
              <a:t> </a:t>
            </a:r>
            <a:r>
              <a:rPr lang="en-US" altLang="zh-CN" dirty="0"/>
              <a:t>is</a:t>
            </a:r>
            <a:r>
              <a:rPr lang="zh-CN" altLang="en-US" dirty="0"/>
              <a:t> </a:t>
            </a:r>
            <a:r>
              <a:rPr lang="en-US" altLang="zh-CN" dirty="0"/>
              <a:t>contrary</a:t>
            </a:r>
            <a:r>
              <a:rPr lang="zh-CN" altLang="en-US" dirty="0"/>
              <a:t> </a:t>
            </a:r>
            <a:r>
              <a:rPr lang="en-US" altLang="zh-CN" dirty="0"/>
              <a:t>to</a:t>
            </a:r>
            <a:r>
              <a:rPr lang="zh-CN" altLang="en-US" dirty="0"/>
              <a:t> </a:t>
            </a:r>
            <a:r>
              <a:rPr lang="en-US" altLang="zh-CN" dirty="0"/>
              <a:t>the</a:t>
            </a:r>
            <a:r>
              <a:rPr lang="zh-CN" altLang="en-US" dirty="0"/>
              <a:t> </a:t>
            </a:r>
            <a:r>
              <a:rPr lang="en-US" altLang="zh-CN" dirty="0"/>
              <a:t>theory.</a:t>
            </a:r>
            <a:r>
              <a:rPr lang="zh-CN" altLang="en-US" dirty="0"/>
              <a:t> </a:t>
            </a:r>
            <a:r>
              <a:rPr lang="en-US" altLang="zh-CN" dirty="0"/>
              <a:t>I</a:t>
            </a:r>
            <a:r>
              <a:rPr lang="zh-CN" altLang="en-US" dirty="0"/>
              <a:t> </a:t>
            </a:r>
            <a:r>
              <a:rPr lang="en-US" altLang="zh-CN" dirty="0"/>
              <a:t>guess</a:t>
            </a:r>
            <a:r>
              <a:rPr lang="zh-CN" altLang="en-US" dirty="0"/>
              <a:t> </a:t>
            </a:r>
            <a:r>
              <a:rPr lang="en-US" altLang="zh-CN" dirty="0"/>
              <a:t>that</a:t>
            </a:r>
            <a:r>
              <a:rPr lang="zh-CN" altLang="en-US" dirty="0"/>
              <a:t> </a:t>
            </a:r>
            <a:r>
              <a:rPr lang="en-US" altLang="zh-CN" dirty="0"/>
              <a:t>maybe</a:t>
            </a:r>
            <a:r>
              <a:rPr lang="zh-CN" altLang="en-US" dirty="0"/>
              <a:t> </a:t>
            </a:r>
            <a:r>
              <a:rPr lang="en-US" altLang="zh-CN" dirty="0"/>
              <a:t>this</a:t>
            </a:r>
            <a:r>
              <a:rPr lang="zh-CN" altLang="en-US" dirty="0"/>
              <a:t> </a:t>
            </a:r>
            <a:r>
              <a:rPr lang="en-US" altLang="zh-CN" dirty="0"/>
              <a:t>is</a:t>
            </a:r>
            <a:r>
              <a:rPr lang="zh-CN" altLang="en-US" dirty="0"/>
              <a:t> </a:t>
            </a:r>
            <a:r>
              <a:rPr lang="en-US" altLang="zh-CN" dirty="0"/>
              <a:t>due</a:t>
            </a:r>
            <a:r>
              <a:rPr lang="zh-CN" altLang="en-US" dirty="0"/>
              <a:t> </a:t>
            </a:r>
            <a:r>
              <a:rPr lang="en-US" altLang="zh-CN" dirty="0"/>
              <a:t>to</a:t>
            </a:r>
            <a:r>
              <a:rPr lang="zh-CN" altLang="en-US" dirty="0"/>
              <a:t> </a:t>
            </a:r>
            <a:r>
              <a:rPr lang="en-US" altLang="zh-CN" dirty="0"/>
              <a:t>inadequate training,</a:t>
            </a:r>
            <a:r>
              <a:rPr lang="zh-CN" altLang="en-US" dirty="0"/>
              <a:t> </a:t>
            </a:r>
            <a:r>
              <a:rPr lang="en-US" altLang="zh-CN" dirty="0"/>
              <a:t>since</a:t>
            </a:r>
            <a:r>
              <a:rPr lang="zh-CN" altLang="en-US" dirty="0"/>
              <a:t> </a:t>
            </a:r>
            <a:r>
              <a:rPr lang="en-US" altLang="zh-CN" dirty="0"/>
              <a:t>d</a:t>
            </a:r>
            <a:r>
              <a:rPr lang="en-US" dirty="0"/>
              <a:t>ata enhancement increase the </a:t>
            </a:r>
            <a:r>
              <a:rPr lang="en-US" altLang="zh-CN" dirty="0"/>
              <a:t>number</a:t>
            </a:r>
            <a:r>
              <a:rPr lang="en-US" dirty="0"/>
              <a:t> of pictures. Thus, </a:t>
            </a:r>
            <a:r>
              <a:rPr lang="en-US" altLang="zh-CN" dirty="0"/>
              <a:t>the</a:t>
            </a:r>
            <a:r>
              <a:rPr lang="zh-CN" altLang="en-US" dirty="0"/>
              <a:t> </a:t>
            </a:r>
            <a:r>
              <a:rPr lang="en-US" dirty="0"/>
              <a:t>flipped groups are not </a:t>
            </a:r>
            <a:r>
              <a:rPr lang="en-US" altLang="zh-CN" dirty="0"/>
              <a:t>as</a:t>
            </a:r>
            <a:r>
              <a:rPr lang="zh-CN" altLang="en-US" dirty="0"/>
              <a:t> </a:t>
            </a:r>
            <a:r>
              <a:rPr lang="en-US" altLang="zh-CN" dirty="0"/>
              <a:t>fitting</a:t>
            </a:r>
            <a:r>
              <a:rPr lang="zh-CN" altLang="en-US" dirty="0"/>
              <a:t> </a:t>
            </a:r>
            <a:r>
              <a:rPr lang="en-US" altLang="zh-CN" dirty="0"/>
              <a:t>enough</a:t>
            </a:r>
            <a:r>
              <a:rPr lang="zh-CN" altLang="en-US" dirty="0"/>
              <a:t> </a:t>
            </a:r>
            <a:r>
              <a:rPr lang="en-US" altLang="zh-CN" dirty="0"/>
              <a:t>as</a:t>
            </a:r>
            <a:r>
              <a:rPr lang="en-US" dirty="0"/>
              <a:t> non-flip groups under equal steps</a:t>
            </a:r>
            <a:r>
              <a:rPr lang="en-US" altLang="zh-CN" dirty="0"/>
              <a:t>,</a:t>
            </a:r>
            <a:r>
              <a:rPr lang="zh-CN" altLang="en-US" dirty="0"/>
              <a:t> </a:t>
            </a:r>
            <a:r>
              <a:rPr lang="en-US" altLang="zh-CN" dirty="0"/>
              <a:t>which</a:t>
            </a:r>
            <a:r>
              <a:rPr lang="zh-CN" altLang="en-US" dirty="0"/>
              <a:t> </a:t>
            </a:r>
            <a:r>
              <a:rPr lang="en-US" altLang="zh-CN" dirty="0"/>
              <a:t>is</a:t>
            </a:r>
            <a:r>
              <a:rPr lang="zh-CN" altLang="en-US" dirty="0"/>
              <a:t> </a:t>
            </a:r>
            <a:r>
              <a:rPr lang="en-US" altLang="zh-CN" dirty="0"/>
              <a:t>12k</a:t>
            </a:r>
            <a:r>
              <a:rPr lang="zh-CN" altLang="en-US" dirty="0"/>
              <a:t> </a:t>
            </a:r>
            <a:r>
              <a:rPr lang="en-US" altLang="zh-CN" dirty="0"/>
              <a:t>steps</a:t>
            </a:r>
            <a:r>
              <a:rPr lang="zh-CN" altLang="en-US" dirty="0"/>
              <a:t> </a:t>
            </a:r>
            <a:r>
              <a:rPr lang="en-US" altLang="zh-CN" dirty="0"/>
              <a:t>in</a:t>
            </a:r>
            <a:r>
              <a:rPr lang="zh-CN" altLang="en-US" dirty="0"/>
              <a:t> </a:t>
            </a:r>
            <a:r>
              <a:rPr lang="en-US" altLang="zh-CN" dirty="0"/>
              <a:t>our</a:t>
            </a:r>
            <a:r>
              <a:rPr lang="zh-CN" altLang="en-US" dirty="0"/>
              <a:t> </a:t>
            </a:r>
            <a:r>
              <a:rPr lang="en-US" altLang="zh-CN" dirty="0"/>
              <a:t>experiment</a:t>
            </a:r>
            <a:r>
              <a:rPr lang="en-US" dirty="0"/>
              <a:t>.</a:t>
            </a:r>
            <a:r>
              <a:rPr lang="zh-CN" altLang="en-US" dirty="0"/>
              <a:t> </a:t>
            </a:r>
            <a:r>
              <a:rPr lang="en-US" altLang="zh-CN" dirty="0"/>
              <a:t>While</a:t>
            </a:r>
            <a:r>
              <a:rPr lang="zh-CN" altLang="en-US" dirty="0"/>
              <a:t> </a:t>
            </a:r>
            <a:r>
              <a:rPr lang="en-US" altLang="zh-CN" dirty="0"/>
              <a:t>this is only the current conjecture. It is necessary to increase the number of training steps and</a:t>
            </a:r>
            <a:r>
              <a:rPr lang="zh-CN" altLang="en-US" dirty="0"/>
              <a:t> </a:t>
            </a:r>
            <a:r>
              <a:rPr lang="en-US" altLang="zh-CN" dirty="0"/>
              <a:t>do</a:t>
            </a:r>
            <a:r>
              <a:rPr lang="zh-CN" altLang="en-US" dirty="0"/>
              <a:t> </a:t>
            </a:r>
            <a:r>
              <a:rPr lang="en-US" altLang="zh-CN" dirty="0"/>
              <a:t>some</a:t>
            </a:r>
            <a:r>
              <a:rPr lang="zh-CN" altLang="en-US" dirty="0"/>
              <a:t> </a:t>
            </a:r>
            <a:r>
              <a:rPr lang="en-US" altLang="zh-CN" dirty="0"/>
              <a:t>comparative</a:t>
            </a:r>
            <a:r>
              <a:rPr lang="zh-CN" altLang="en-US" dirty="0"/>
              <a:t> </a:t>
            </a:r>
            <a:r>
              <a:rPr lang="en-US" altLang="zh-CN" dirty="0"/>
              <a:t>experiment</a:t>
            </a:r>
            <a:r>
              <a:rPr lang="zh-CN" altLang="en-US" dirty="0"/>
              <a:t> </a:t>
            </a:r>
            <a:r>
              <a:rPr lang="en-US" altLang="zh-CN" dirty="0"/>
              <a:t>to verify our</a:t>
            </a:r>
            <a:r>
              <a:rPr lang="zh-CN" altLang="en-US" dirty="0"/>
              <a:t> </a:t>
            </a:r>
            <a:r>
              <a:rPr lang="en-US" altLang="zh-CN" dirty="0"/>
              <a:t>guess.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11</a:t>
            </a:fld>
            <a:endParaRPr lang="en-US"/>
          </a:p>
        </p:txBody>
      </p:sp>
    </p:spTree>
    <p:extLst>
      <p:ext uri="{BB962C8B-B14F-4D97-AF65-F5344CB8AC3E}">
        <p14:creationId xmlns:p14="http://schemas.microsoft.com/office/powerpoint/2010/main" val="2016153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a:t>
            </a:r>
            <a:r>
              <a:rPr lang="zh-CN" altLang="en-US" dirty="0"/>
              <a:t> </a:t>
            </a:r>
            <a:r>
              <a:rPr lang="en-US" altLang="zh-CN" dirty="0"/>
              <a:t>the</a:t>
            </a:r>
            <a:r>
              <a:rPr lang="zh-CN" altLang="en-US" dirty="0"/>
              <a:t> </a:t>
            </a:r>
            <a:r>
              <a:rPr lang="en-US" altLang="zh-CN" dirty="0"/>
              <a:t>time</a:t>
            </a:r>
            <a:r>
              <a:rPr lang="zh-CN" altLang="en-US" dirty="0"/>
              <a:t> </a:t>
            </a:r>
            <a:r>
              <a:rPr lang="en-US" altLang="zh-CN" dirty="0"/>
              <a:t>consumption,</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when</a:t>
            </a:r>
            <a:r>
              <a:rPr lang="zh-CN" altLang="en-US" dirty="0"/>
              <a:t> </a:t>
            </a:r>
            <a:r>
              <a:rPr lang="en-US" altLang="zh-CN" dirty="0"/>
              <a:t>the</a:t>
            </a:r>
            <a:r>
              <a:rPr lang="zh-CN" altLang="en-US" dirty="0"/>
              <a:t> </a:t>
            </a:r>
            <a:r>
              <a:rPr lang="en-US" dirty="0"/>
              <a:t>parameters are all set as zero, the retrain duration is short (30 min on CPU</a:t>
            </a:r>
            <a:r>
              <a:rPr lang="en-US" altLang="zh-CN" dirty="0"/>
              <a:t>).</a:t>
            </a:r>
            <a:r>
              <a:rPr lang="zh-CN" altLang="en-US" dirty="0"/>
              <a:t> </a:t>
            </a:r>
            <a:r>
              <a:rPr lang="en-US" altLang="zh-CN" dirty="0"/>
              <a:t>While</a:t>
            </a:r>
            <a:r>
              <a:rPr lang="zh-CN" altLang="en-US" dirty="0"/>
              <a:t> </a:t>
            </a:r>
            <a:r>
              <a:rPr lang="en-US" dirty="0"/>
              <a:t>the </a:t>
            </a:r>
            <a:r>
              <a:rPr lang="en-US" altLang="zh-CN" dirty="0"/>
              <a:t>retrain</a:t>
            </a:r>
            <a:r>
              <a:rPr lang="zh-CN" altLang="en-US" dirty="0"/>
              <a:t> </a:t>
            </a:r>
            <a:r>
              <a:rPr lang="en-US" dirty="0"/>
              <a:t>speed is greatly reduced when </a:t>
            </a:r>
            <a:r>
              <a:rPr lang="en-US" altLang="zh-CN" dirty="0"/>
              <a:t>we</a:t>
            </a:r>
            <a:r>
              <a:rPr lang="zh-CN" altLang="en-US" dirty="0"/>
              <a:t> </a:t>
            </a:r>
            <a:r>
              <a:rPr lang="en-US" altLang="zh-CN" dirty="0"/>
              <a:t>made</a:t>
            </a:r>
            <a:r>
              <a:rPr lang="zh-CN" altLang="en-US" dirty="0"/>
              <a:t> </a:t>
            </a:r>
            <a:r>
              <a:rPr lang="en-US" altLang="zh-CN" dirty="0"/>
              <a:t>transform</a:t>
            </a:r>
            <a:r>
              <a:rPr lang="zh-CN" altLang="en-US" dirty="0"/>
              <a:t> </a:t>
            </a:r>
            <a:r>
              <a:rPr lang="en-US" altLang="zh-CN" dirty="0"/>
              <a:t>on</a:t>
            </a:r>
            <a:r>
              <a:rPr lang="zh-CN" altLang="en-US" dirty="0"/>
              <a:t> </a:t>
            </a:r>
            <a:r>
              <a:rPr lang="en-US" altLang="zh-CN" dirty="0"/>
              <a:t>the</a:t>
            </a:r>
            <a:r>
              <a:rPr lang="zh-CN" altLang="en-US" dirty="0"/>
              <a:t> </a:t>
            </a:r>
            <a:r>
              <a:rPr lang="en-US" altLang="zh-CN" dirty="0"/>
              <a:t>images.</a:t>
            </a:r>
            <a:r>
              <a:rPr lang="en-US" dirty="0"/>
              <a:t> (10+ hours on GPU)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a:t>
            </a:r>
            <a:r>
              <a:rPr lang="zh-CN" altLang="en-US" dirty="0"/>
              <a:t> </a:t>
            </a:r>
            <a:r>
              <a:rPr lang="en-US" altLang="zh-CN" dirty="0"/>
              <a:t>explain</a:t>
            </a:r>
            <a:r>
              <a:rPr lang="zh-CN" altLang="en-US" dirty="0"/>
              <a:t> </a:t>
            </a:r>
            <a:r>
              <a:rPr lang="en-US" altLang="zh-CN" dirty="0"/>
              <a:t>the</a:t>
            </a:r>
            <a:r>
              <a:rPr lang="zh-CN" altLang="en-US" dirty="0"/>
              <a:t> </a:t>
            </a:r>
            <a:r>
              <a:rPr lang="en-US" altLang="zh-CN" dirty="0"/>
              <a:t>reason</a:t>
            </a:r>
            <a:r>
              <a:rPr lang="zh-CN" altLang="en-US" dirty="0"/>
              <a:t> </a:t>
            </a:r>
            <a:r>
              <a:rPr lang="en-US" altLang="zh-CN" dirty="0"/>
              <a:t>of</a:t>
            </a:r>
            <a:r>
              <a:rPr lang="zh-CN" altLang="en-US" dirty="0"/>
              <a:t> </a:t>
            </a:r>
            <a:r>
              <a:rPr lang="en-US" altLang="zh-CN" dirty="0"/>
              <a:t>these</a:t>
            </a:r>
            <a:r>
              <a:rPr lang="zh-CN" altLang="en-US" dirty="0"/>
              <a:t> </a:t>
            </a:r>
            <a:r>
              <a:rPr lang="en-US" altLang="zh-CN" dirty="0"/>
              <a:t>phenomenon,</a:t>
            </a:r>
            <a:r>
              <a:rPr lang="zh-CN" altLang="en-US" dirty="0"/>
              <a:t> </a:t>
            </a:r>
            <a:r>
              <a:rPr lang="en-US" altLang="zh-CN" dirty="0"/>
              <a:t>we</a:t>
            </a:r>
            <a:r>
              <a:rPr lang="zh-CN" altLang="en-US" dirty="0"/>
              <a:t> </a:t>
            </a:r>
            <a:r>
              <a:rPr lang="en-US" altLang="zh-CN" dirty="0"/>
              <a:t>first</a:t>
            </a:r>
            <a:r>
              <a:rPr lang="zh-CN" altLang="en-US" dirty="0"/>
              <a:t> </a:t>
            </a:r>
            <a:r>
              <a:rPr lang="en-US" altLang="zh-CN" dirty="0"/>
              <a:t>need</a:t>
            </a:r>
            <a:r>
              <a:rPr lang="zh-CN" altLang="en-US" dirty="0"/>
              <a:t> </a:t>
            </a:r>
            <a:r>
              <a:rPr lang="en-US" altLang="zh-CN" dirty="0"/>
              <a:t>to</a:t>
            </a:r>
            <a:r>
              <a:rPr lang="zh-CN" altLang="en-US" dirty="0"/>
              <a:t> </a:t>
            </a:r>
            <a:r>
              <a:rPr lang="en-US" altLang="zh-CN" dirty="0"/>
              <a:t>make</a:t>
            </a:r>
            <a:r>
              <a:rPr lang="zh-CN" altLang="en-US" dirty="0"/>
              <a:t> </a:t>
            </a:r>
            <a:r>
              <a:rPr lang="en-US" altLang="zh-CN" dirty="0"/>
              <a:t>clear</a:t>
            </a:r>
            <a:r>
              <a:rPr lang="zh-CN" altLang="en-US" dirty="0"/>
              <a:t> </a:t>
            </a:r>
            <a:r>
              <a:rPr lang="en-US" altLang="zh-CN" dirty="0"/>
              <a:t>of</a:t>
            </a:r>
            <a:r>
              <a:rPr lang="zh-CN" altLang="en-US" dirty="0"/>
              <a:t> </a:t>
            </a:r>
            <a:r>
              <a:rPr lang="en-US" altLang="zh-CN" dirty="0"/>
              <a:t>two</a:t>
            </a:r>
            <a:r>
              <a:rPr lang="zh-CN" altLang="en-US" dirty="0"/>
              <a:t> </a:t>
            </a:r>
            <a:r>
              <a:rPr lang="en-US" altLang="zh-CN" dirty="0"/>
              <a:t>points,</a:t>
            </a:r>
            <a:r>
              <a:rPr lang="zh-CN" altLang="en-US" dirty="0"/>
              <a:t> </a:t>
            </a:r>
            <a:r>
              <a:rPr lang="en-US" altLang="zh-CN" dirty="0"/>
              <a:t>what</a:t>
            </a:r>
            <a:r>
              <a:rPr lang="zh-CN" altLang="en-US" dirty="0"/>
              <a:t> </a:t>
            </a:r>
            <a:r>
              <a:rPr lang="en-US" altLang="zh-CN" dirty="0"/>
              <a:t>bottleneck</a:t>
            </a:r>
            <a:r>
              <a:rPr lang="zh-CN" altLang="en-US" dirty="0"/>
              <a:t> </a:t>
            </a:r>
            <a:r>
              <a:rPr lang="en-US" altLang="zh-CN" dirty="0"/>
              <a:t>is</a:t>
            </a:r>
            <a:r>
              <a:rPr lang="zh-CN" altLang="en-US" dirty="0"/>
              <a:t> </a:t>
            </a:r>
            <a:r>
              <a:rPr lang="en-US" altLang="zh-CN" dirty="0"/>
              <a:t>and</a:t>
            </a:r>
            <a:r>
              <a:rPr lang="zh-CN" altLang="en-US" dirty="0"/>
              <a:t> </a:t>
            </a:r>
            <a:r>
              <a:rPr lang="en-US" altLang="zh-CN" dirty="0"/>
              <a:t>how</a:t>
            </a:r>
            <a:r>
              <a:rPr lang="zh-CN" altLang="en-US" dirty="0"/>
              <a:t> </a:t>
            </a:r>
            <a:r>
              <a:rPr lang="en-US" altLang="zh-CN" dirty="0"/>
              <a:t>parameters</a:t>
            </a:r>
            <a:r>
              <a:rPr lang="zh-CN" altLang="en-US" dirty="0"/>
              <a:t> </a:t>
            </a:r>
            <a:r>
              <a:rPr lang="en-US" altLang="zh-CN" dirty="0"/>
              <a:t>can</a:t>
            </a:r>
            <a:r>
              <a:rPr lang="zh-CN" altLang="en-US" dirty="0"/>
              <a:t> </a:t>
            </a:r>
            <a:r>
              <a:rPr lang="en-US" altLang="zh-CN" dirty="0"/>
              <a:t>be</a:t>
            </a:r>
            <a:r>
              <a:rPr lang="zh-CN" altLang="en-US" dirty="0"/>
              <a:t> </a:t>
            </a:r>
            <a:r>
              <a:rPr lang="en-US" altLang="zh-CN" dirty="0"/>
              <a:t>saved</a:t>
            </a:r>
            <a:r>
              <a:rPr lang="zh-CN" altLang="en-US" dirty="0"/>
              <a:t> </a:t>
            </a:r>
            <a:r>
              <a:rPr lang="en-US" altLang="zh-CN" dirty="0"/>
              <a:t>for</a:t>
            </a:r>
            <a:r>
              <a:rPr lang="zh-CN" altLang="en-US" dirty="0"/>
              <a:t> </a:t>
            </a:r>
            <a:r>
              <a:rPr lang="en-US" altLang="zh-CN" dirty="0"/>
              <a:t>images</a:t>
            </a:r>
            <a:r>
              <a:rPr lang="zh-CN" altLang="en-US" dirty="0"/>
              <a:t> </a:t>
            </a:r>
            <a:r>
              <a:rPr lang="en-US" altLang="zh-CN" dirty="0"/>
              <a:t>when</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transformed.</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‘Bottleneck’ is an informal term we often use for the layer just before the final output layer that actually does the classification.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TensorFlow Hub calls this an “image feature vector”.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layer has been trained to output a set of values that's good enough for the classifier to use to distinguish between all the classes it's been asked to recognize. Because every image is reused multiple times during training and calculating each bottleneck takes a significant amount of time, it speeds things up to cache these bottleneck values on disk so they don't have to be repeatedly recalculated.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a:t>why</a:t>
            </a:r>
            <a:r>
              <a:rPr lang="zh-CN" altLang="en-US" dirty="0"/>
              <a:t> </a:t>
            </a:r>
            <a:r>
              <a:rPr lang="en-US" altLang="zh-CN" dirty="0"/>
              <a:t>it</a:t>
            </a:r>
            <a:r>
              <a:rPr lang="zh-CN" altLang="en-US" dirty="0"/>
              <a:t> </a:t>
            </a:r>
            <a:r>
              <a:rPr lang="en-US" altLang="zh-CN" dirty="0"/>
              <a:t>take</a:t>
            </a:r>
            <a:r>
              <a:rPr lang="zh-CN" altLang="en-US" dirty="0"/>
              <a:t> </a:t>
            </a:r>
            <a:r>
              <a:rPr lang="en-US" altLang="zh-CN" dirty="0"/>
              <a:t>so</a:t>
            </a:r>
            <a:r>
              <a:rPr lang="zh-CN" altLang="en-US" dirty="0"/>
              <a:t> </a:t>
            </a:r>
            <a:r>
              <a:rPr lang="en-US" altLang="zh-CN" dirty="0"/>
              <a:t>much</a:t>
            </a:r>
            <a:r>
              <a:rPr lang="zh-CN" altLang="en-US" dirty="0"/>
              <a:t> </a:t>
            </a:r>
            <a:r>
              <a:rPr lang="en-US" altLang="zh-CN" dirty="0"/>
              <a:t>longer</a:t>
            </a:r>
            <a:r>
              <a:rPr lang="zh-CN" altLang="en-US" dirty="0"/>
              <a:t> </a:t>
            </a:r>
            <a:r>
              <a:rPr lang="en-US" altLang="zh-CN" dirty="0"/>
              <a:t>if</a:t>
            </a:r>
            <a:r>
              <a:rPr lang="zh-CN" altLang="en-US" dirty="0"/>
              <a:t> </a:t>
            </a:r>
            <a:r>
              <a:rPr lang="en-US" altLang="zh-CN" dirty="0"/>
              <a:t>we</a:t>
            </a:r>
            <a:r>
              <a:rPr lang="zh-CN" altLang="en-US" dirty="0"/>
              <a:t> </a:t>
            </a:r>
            <a:r>
              <a:rPr lang="en-US" altLang="zh-CN" dirty="0"/>
              <a:t>made</a:t>
            </a:r>
            <a:r>
              <a:rPr lang="zh-CN" altLang="en-US" dirty="0"/>
              <a:t> </a:t>
            </a:r>
            <a:r>
              <a:rPr lang="en-US" altLang="zh-CN" dirty="0"/>
              <a:t>transform</a:t>
            </a:r>
            <a:r>
              <a:rPr lang="zh-CN" altLang="en-US" dirty="0"/>
              <a:t> </a:t>
            </a:r>
            <a:r>
              <a:rPr lang="en-US" altLang="zh-CN" dirty="0"/>
              <a:t>on</a:t>
            </a:r>
            <a:r>
              <a:rPr lang="zh-CN" altLang="en-US" dirty="0"/>
              <a:t> </a:t>
            </a:r>
            <a:r>
              <a:rPr lang="en-US" altLang="zh-CN" dirty="0"/>
              <a:t>the</a:t>
            </a:r>
            <a:r>
              <a:rPr lang="zh-CN" altLang="en-US" dirty="0"/>
              <a:t> </a:t>
            </a:r>
            <a:r>
              <a:rPr lang="en-US" altLang="zh-CN" dirty="0"/>
              <a:t>images?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because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enabling these distortions in our script </a:t>
            </a:r>
            <a:r>
              <a:rPr lang="en-US" altLang="zh-CN" sz="1200" b="0" i="0" kern="1200" dirty="0">
                <a:solidFill>
                  <a:schemeClr val="tx1"/>
                </a:solidFill>
                <a:effectLst/>
                <a:latin typeface="+mn-lt"/>
                <a:ea typeface="+mn-ea"/>
                <a:cs typeface="+mn-cs"/>
              </a:rPr>
              <a:t>made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bottleneck caching no longer useful, since input images are never reused exactly. This means the training process wi</a:t>
            </a:r>
            <a:r>
              <a:rPr lang="en-US" altLang="zh-CN" sz="1200" b="0" i="0" kern="1200" dirty="0">
                <a:solidFill>
                  <a:schemeClr val="tx1"/>
                </a:solidFill>
                <a:effectLst/>
                <a:latin typeface="+mn-lt"/>
                <a:ea typeface="+mn-ea"/>
                <a:cs typeface="+mn-cs"/>
              </a:rPr>
              <a:t>ll</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take a lot longer (many hours). That’s why we changed to GPU after the first</a:t>
            </a:r>
            <a:r>
              <a:rPr lang="en-US" sz="1200" b="0" i="0" kern="1200" baseline="0" dirty="0">
                <a:solidFill>
                  <a:schemeClr val="tx1"/>
                </a:solidFill>
                <a:effectLst/>
                <a:latin typeface="+mn-lt"/>
                <a:ea typeface="+mn-ea"/>
                <a:cs typeface="+mn-cs"/>
              </a:rPr>
              <a:t> attempt on CPU.</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Once</a:t>
            </a:r>
            <a:r>
              <a:rPr lang="zh-CN" altLang="en-US" dirty="0"/>
              <a:t> </a:t>
            </a:r>
            <a:r>
              <a:rPr lang="en-US" altLang="zh-CN" dirty="0"/>
              <a:t>any</a:t>
            </a:r>
            <a:r>
              <a:rPr lang="zh-CN" altLang="en-US" dirty="0"/>
              <a:t> </a:t>
            </a:r>
            <a:r>
              <a:rPr lang="en-US" altLang="zh-CN" dirty="0"/>
              <a:t>distortion</a:t>
            </a:r>
            <a:r>
              <a:rPr lang="zh-CN" altLang="en-US" dirty="0"/>
              <a:t> </a:t>
            </a:r>
            <a:r>
              <a:rPr lang="en-US" altLang="zh-CN" dirty="0"/>
              <a:t>is</a:t>
            </a:r>
            <a:r>
              <a:rPr lang="zh-CN" altLang="en-US" dirty="0"/>
              <a:t> </a:t>
            </a:r>
            <a:r>
              <a:rPr lang="en-US" altLang="zh-CN" dirty="0"/>
              <a:t>applied,</a:t>
            </a:r>
            <a:r>
              <a:rPr lang="zh-CN" altLang="en-US" dirty="0"/>
              <a:t> </a:t>
            </a:r>
            <a:r>
              <a:rPr lang="en-US" altLang="zh-CN" dirty="0"/>
              <a:t>there</a:t>
            </a:r>
            <a:r>
              <a:rPr lang="zh-CN" altLang="en-US" dirty="0"/>
              <a:t> </a:t>
            </a:r>
            <a:r>
              <a:rPr lang="en-US" altLang="zh-CN" dirty="0"/>
              <a:t>is</a:t>
            </a:r>
            <a:r>
              <a:rPr lang="zh-CN" altLang="en-US" dirty="0"/>
              <a:t> </a:t>
            </a:r>
            <a:r>
              <a:rPr lang="en-US" dirty="0"/>
              <a:t>no significant difference in training duration when the</a:t>
            </a:r>
            <a:r>
              <a:rPr lang="zh-CN" altLang="en-US" dirty="0"/>
              <a:t> </a:t>
            </a:r>
            <a:r>
              <a:rPr lang="en-US" dirty="0"/>
              <a:t>value </a:t>
            </a:r>
            <a:r>
              <a:rPr lang="en-US" altLang="zh-CN" dirty="0"/>
              <a:t>of</a:t>
            </a:r>
            <a:r>
              <a:rPr lang="zh-CN" altLang="en-US" dirty="0"/>
              <a:t> </a:t>
            </a:r>
            <a:r>
              <a:rPr lang="en-US" altLang="zh-CN" dirty="0"/>
              <a:t>a</a:t>
            </a:r>
            <a:r>
              <a:rPr lang="zh-CN" altLang="en-US" dirty="0"/>
              <a:t> </a:t>
            </a:r>
            <a:r>
              <a:rPr lang="en-US" altLang="zh-CN" dirty="0"/>
              <a:t>specific</a:t>
            </a:r>
            <a:r>
              <a:rPr lang="zh-CN" altLang="en-US" dirty="0"/>
              <a:t> </a:t>
            </a:r>
            <a:r>
              <a:rPr lang="en-US" altLang="zh-CN" dirty="0"/>
              <a:t>parameter</a:t>
            </a:r>
            <a:r>
              <a:rPr lang="zh-CN" altLang="en-US" dirty="0"/>
              <a:t> </a:t>
            </a:r>
            <a:r>
              <a:rPr lang="en-US" altLang="zh-CN" dirty="0"/>
              <a:t>changes</a:t>
            </a:r>
            <a:r>
              <a:rPr lang="en-US" dirty="0"/>
              <a:t>.</a:t>
            </a:r>
          </a:p>
          <a:p>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12</a:t>
            </a:fld>
            <a:endParaRPr lang="en-US"/>
          </a:p>
        </p:txBody>
      </p:sp>
    </p:spTree>
    <p:extLst>
      <p:ext uri="{BB962C8B-B14F-4D97-AF65-F5344CB8AC3E}">
        <p14:creationId xmlns:p14="http://schemas.microsoft.com/office/powerpoint/2010/main" val="1453624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From</a:t>
            </a:r>
            <a:r>
              <a:rPr lang="zh-CN" altLang="en-US" dirty="0"/>
              <a:t> </a:t>
            </a:r>
            <a:r>
              <a:rPr lang="en-US" altLang="zh-CN" dirty="0" err="1"/>
              <a:t>TensorBoard</a:t>
            </a:r>
            <a:r>
              <a:rPr lang="en-US" altLang="zh-CN" dirty="0"/>
              <a:t>,</a:t>
            </a:r>
            <a:r>
              <a:rPr lang="zh-CN" altLang="en-US" dirty="0"/>
              <a:t> </a:t>
            </a:r>
            <a:r>
              <a:rPr lang="en-US" altLang="zh-CN" dirty="0"/>
              <a:t>we</a:t>
            </a:r>
            <a:r>
              <a:rPr lang="zh-CN" altLang="en-US" dirty="0"/>
              <a:t> </a:t>
            </a:r>
            <a:r>
              <a:rPr lang="en-US" altLang="zh-CN" dirty="0"/>
              <a:t>can</a:t>
            </a:r>
            <a:r>
              <a:rPr lang="zh-CN" altLang="en-US" dirty="0"/>
              <a:t> </a:t>
            </a:r>
            <a:r>
              <a:rPr lang="en-US" altLang="zh-CN" dirty="0"/>
              <a:t>compare</a:t>
            </a:r>
            <a:r>
              <a:rPr lang="zh-CN" altLang="en-US" dirty="0"/>
              <a:t> </a:t>
            </a:r>
            <a:r>
              <a:rPr lang="en-US" altLang="zh-CN" dirty="0"/>
              <a:t>the</a:t>
            </a:r>
            <a:r>
              <a:rPr lang="zh-CN" altLang="en-US" dirty="0"/>
              <a:t> </a:t>
            </a:r>
            <a:r>
              <a:rPr lang="en-US" altLang="zh-CN" dirty="0"/>
              <a:t>accuracy</a:t>
            </a:r>
            <a:r>
              <a:rPr lang="zh-CN" altLang="en-US" dirty="0"/>
              <a:t> </a:t>
            </a:r>
            <a:r>
              <a:rPr lang="en-US" altLang="zh-CN" dirty="0"/>
              <a:t>and</a:t>
            </a:r>
            <a:r>
              <a:rPr lang="zh-CN" altLang="en-US" dirty="0"/>
              <a:t> </a:t>
            </a:r>
            <a:r>
              <a:rPr lang="en-US" altLang="zh-CN" dirty="0" err="1"/>
              <a:t>cross_entropy</a:t>
            </a:r>
            <a:r>
              <a:rPr lang="zh-CN" altLang="en-US" dirty="0"/>
              <a:t> </a:t>
            </a:r>
            <a:r>
              <a:rPr lang="en-US" altLang="zh-CN" dirty="0"/>
              <a:t>graphs</a:t>
            </a:r>
            <a:r>
              <a:rPr lang="zh-CN" altLang="en-US" dirty="0"/>
              <a:t> </a:t>
            </a:r>
            <a:r>
              <a:rPr lang="en-US" altLang="zh-CN" dirty="0"/>
              <a:t>of</a:t>
            </a:r>
            <a:r>
              <a:rPr lang="zh-CN" altLang="en-US" dirty="0"/>
              <a:t> </a:t>
            </a:r>
            <a:r>
              <a:rPr lang="en-US" altLang="zh-CN" dirty="0"/>
              <a:t>different</a:t>
            </a:r>
            <a:r>
              <a:rPr lang="zh-CN" altLang="en-US" dirty="0"/>
              <a:t> </a:t>
            </a:r>
            <a:r>
              <a:rPr lang="en-US" altLang="zh-CN" dirty="0"/>
              <a:t>experiments,</a:t>
            </a:r>
            <a:r>
              <a:rPr lang="zh-CN" altLang="en-US" dirty="0"/>
              <a:t> </a:t>
            </a:r>
            <a:r>
              <a:rPr lang="en-US" altLang="zh-CN" dirty="0"/>
              <a:t>we</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dirty="0"/>
              <a:t>t</a:t>
            </a:r>
            <a:r>
              <a:rPr lang="en-US" altLang="zh-CN" dirty="0"/>
              <a:t>here is no significant difference in the curve trend.</a:t>
            </a:r>
            <a:r>
              <a:rPr lang="zh-CN" altLang="en-US" dirty="0"/>
              <a:t> </a:t>
            </a:r>
            <a:r>
              <a:rPr lang="en-US" altLang="zh-CN" dirty="0"/>
              <a:t>That</a:t>
            </a:r>
            <a:r>
              <a:rPr lang="zh-CN" altLang="en-US" dirty="0"/>
              <a:t> </a:t>
            </a:r>
            <a:r>
              <a:rPr lang="en-US" altLang="zh-CN" dirty="0"/>
              <a:t>is</a:t>
            </a:r>
            <a:r>
              <a:rPr lang="zh-CN" altLang="en-US" dirty="0"/>
              <a:t> </a:t>
            </a:r>
            <a:r>
              <a:rPr lang="en-US" altLang="zh-CN" dirty="0"/>
              <a:t>to</a:t>
            </a:r>
            <a:r>
              <a:rPr lang="zh-CN" altLang="en-US" dirty="0"/>
              <a:t> </a:t>
            </a:r>
            <a:r>
              <a:rPr lang="en-US" altLang="zh-CN" dirty="0"/>
              <a:t>say,</a:t>
            </a:r>
            <a:r>
              <a:rPr lang="zh-CN" altLang="en-US" dirty="0"/>
              <a:t> </a:t>
            </a:r>
            <a:r>
              <a:rPr lang="en-US" altLang="zh-CN" dirty="0"/>
              <a:t>the</a:t>
            </a:r>
            <a:r>
              <a:rPr lang="zh-CN" altLang="en-US" dirty="0"/>
              <a:t> </a:t>
            </a:r>
            <a:r>
              <a:rPr lang="en-US" dirty="0"/>
              <a:t>convergence </a:t>
            </a:r>
            <a:r>
              <a:rPr lang="en-US" altLang="zh-CN" dirty="0"/>
              <a:t>speed</a:t>
            </a:r>
            <a:r>
              <a:rPr lang="zh-CN" altLang="en-US" dirty="0"/>
              <a:t> </a:t>
            </a:r>
            <a:r>
              <a:rPr lang="en-US" altLang="zh-CN" dirty="0"/>
              <a:t>shows</a:t>
            </a:r>
            <a:r>
              <a:rPr lang="zh-CN" altLang="en-US" dirty="0"/>
              <a:t> </a:t>
            </a:r>
            <a:r>
              <a:rPr lang="en-US" altLang="zh-CN" dirty="0"/>
              <a:t>not</a:t>
            </a:r>
            <a:r>
              <a:rPr lang="zh-CN" altLang="en-US" dirty="0"/>
              <a:t> </a:t>
            </a:r>
            <a:r>
              <a:rPr lang="en-US" altLang="zh-CN" dirty="0"/>
              <a:t>significant</a:t>
            </a:r>
            <a:r>
              <a:rPr lang="zh-CN" altLang="en-US" dirty="0"/>
              <a:t> </a:t>
            </a:r>
            <a:r>
              <a:rPr lang="en-US" altLang="zh-CN" dirty="0"/>
              <a:t>difference</a:t>
            </a:r>
            <a:r>
              <a:rPr lang="zh-CN" altLang="en-US" dirty="0"/>
              <a:t> </a:t>
            </a:r>
            <a:r>
              <a:rPr lang="en-US" altLang="zh-CN" dirty="0"/>
              <a:t>under</a:t>
            </a:r>
            <a:r>
              <a:rPr lang="zh-CN" altLang="en-US" dirty="0"/>
              <a:t> </a:t>
            </a:r>
            <a:r>
              <a:rPr lang="en-US" altLang="zh-CN" dirty="0"/>
              <a:t>different</a:t>
            </a:r>
            <a:r>
              <a:rPr lang="zh-CN" altLang="en-US" dirty="0"/>
              <a:t> </a:t>
            </a:r>
            <a:r>
              <a:rPr lang="en-US" altLang="zh-CN" dirty="0"/>
              <a:t>parameter</a:t>
            </a:r>
            <a:r>
              <a:rPr lang="zh-CN" altLang="en-US" dirty="0"/>
              <a:t> </a:t>
            </a:r>
            <a:r>
              <a:rPr lang="en-US" altLang="zh-CN" dirty="0"/>
              <a:t>settings. The general trend of accuracy is gradually rising, then</a:t>
            </a:r>
            <a:r>
              <a:rPr lang="zh-CN" altLang="en-US" dirty="0"/>
              <a:t> </a:t>
            </a:r>
            <a:r>
              <a:rPr lang="en-US" altLang="zh-CN" dirty="0"/>
              <a:t>tending to be gentle after 11k steps.</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13</a:t>
            </a:fld>
            <a:endParaRPr lang="en-US"/>
          </a:p>
        </p:txBody>
      </p:sp>
    </p:spTree>
    <p:extLst>
      <p:ext uri="{BB962C8B-B14F-4D97-AF65-F5344CB8AC3E}">
        <p14:creationId xmlns:p14="http://schemas.microsoft.com/office/powerpoint/2010/main" val="321496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following</a:t>
            </a:r>
            <a:r>
              <a:rPr lang="zh-CN" altLang="en-US" dirty="0"/>
              <a:t> </a:t>
            </a:r>
            <a:r>
              <a:rPr lang="en-US" altLang="zh-CN" dirty="0"/>
              <a:t>work,</a:t>
            </a:r>
            <a:r>
              <a:rPr lang="zh-CN" altLang="en-US" dirty="0"/>
              <a:t> </a:t>
            </a:r>
            <a:r>
              <a:rPr lang="en-US" altLang="zh-CN" dirty="0"/>
              <a:t>the</a:t>
            </a:r>
            <a:r>
              <a:rPr lang="zh-CN" altLang="en-US" dirty="0"/>
              <a:t> </a:t>
            </a:r>
            <a:r>
              <a:rPr lang="en-US" altLang="zh-CN" dirty="0"/>
              <a:t>current</a:t>
            </a:r>
            <a:r>
              <a:rPr lang="zh-CN" altLang="en-US" dirty="0"/>
              <a:t> </a:t>
            </a:r>
            <a:r>
              <a:rPr lang="en-US" altLang="zh-CN" dirty="0"/>
              <a:t>experiment</a:t>
            </a:r>
            <a:r>
              <a:rPr lang="zh-CN" altLang="en-US" dirty="0"/>
              <a:t> </a:t>
            </a:r>
            <a:r>
              <a:rPr lang="en-US" altLang="zh-CN" dirty="0"/>
              <a:t>will</a:t>
            </a:r>
            <a:r>
              <a:rPr lang="zh-CN" altLang="en-US" dirty="0"/>
              <a:t> </a:t>
            </a:r>
            <a:r>
              <a:rPr lang="en-US" altLang="zh-CN" dirty="0"/>
              <a:t>continue</a:t>
            </a:r>
            <a:r>
              <a:rPr lang="zh-CN" altLang="en-US" dirty="0"/>
              <a:t> </a:t>
            </a:r>
            <a:r>
              <a:rPr lang="en-US" altLang="zh-CN" dirty="0"/>
              <a:t>as</a:t>
            </a:r>
            <a:r>
              <a:rPr lang="zh-CN" altLang="en-US" dirty="0"/>
              <a:t> </a:t>
            </a:r>
            <a:r>
              <a:rPr lang="en-US" altLang="zh-CN" dirty="0"/>
              <a:t>planed.</a:t>
            </a:r>
            <a:r>
              <a:rPr lang="zh-CN" altLang="en-US" dirty="0"/>
              <a:t> </a:t>
            </a:r>
            <a:r>
              <a:rPr lang="en-US" altLang="zh-CN" dirty="0"/>
              <a:t>When</a:t>
            </a:r>
            <a:r>
              <a:rPr lang="zh-CN" altLang="en-US" dirty="0"/>
              <a:t> </a:t>
            </a:r>
            <a:r>
              <a:rPr lang="en-US" altLang="zh-CN" dirty="0"/>
              <a:t>the</a:t>
            </a:r>
            <a:r>
              <a:rPr lang="zh-CN" altLang="en-US" dirty="0"/>
              <a:t> </a:t>
            </a:r>
            <a:r>
              <a:rPr lang="en-US" altLang="zh-CN" dirty="0"/>
              <a:t>best</a:t>
            </a:r>
            <a:r>
              <a:rPr lang="zh-CN" altLang="en-US" dirty="0"/>
              <a:t> </a:t>
            </a:r>
            <a:r>
              <a:rPr lang="en-US" altLang="zh-CN" dirty="0"/>
              <a:t>retrained</a:t>
            </a:r>
            <a:r>
              <a:rPr lang="zh-CN" altLang="en-US" dirty="0"/>
              <a:t> </a:t>
            </a:r>
            <a:r>
              <a:rPr lang="en-US" altLang="zh-CN" dirty="0"/>
              <a:t>model</a:t>
            </a:r>
            <a:r>
              <a:rPr lang="zh-CN" altLang="en-US" dirty="0"/>
              <a:t> </a:t>
            </a:r>
            <a:r>
              <a:rPr lang="en-US" altLang="zh-CN" dirty="0"/>
              <a:t>is</a:t>
            </a:r>
            <a:r>
              <a:rPr lang="zh-CN" altLang="en-US" dirty="0"/>
              <a:t> </a:t>
            </a:r>
            <a:r>
              <a:rPr lang="en-US" altLang="zh-CN" dirty="0"/>
              <a:t>found,</a:t>
            </a:r>
            <a:r>
              <a:rPr lang="zh-CN" altLang="en-US" dirty="0"/>
              <a:t> </a:t>
            </a:r>
            <a:r>
              <a:rPr lang="en-US" altLang="zh-CN" dirty="0"/>
              <a:t>we</a:t>
            </a:r>
            <a:r>
              <a:rPr lang="zh-CN" altLang="en-US" dirty="0"/>
              <a:t> </a:t>
            </a:r>
            <a:r>
              <a:rPr lang="en-US" altLang="zh-CN" dirty="0"/>
              <a:t>will</a:t>
            </a:r>
            <a:r>
              <a:rPr lang="zh-CN" altLang="en-US" dirty="0"/>
              <a:t> </a:t>
            </a:r>
            <a:r>
              <a:rPr lang="en-US" altLang="zh-CN" dirty="0"/>
              <a:t>use</a:t>
            </a:r>
            <a:r>
              <a:rPr lang="zh-CN" altLang="en-US" dirty="0"/>
              <a:t> </a:t>
            </a:r>
            <a:r>
              <a:rPr lang="en-US" altLang="zh-CN" dirty="0"/>
              <a:t>it</a:t>
            </a:r>
            <a:r>
              <a:rPr lang="zh-CN" altLang="en-US" dirty="0"/>
              <a:t> </a:t>
            </a:r>
            <a:r>
              <a:rPr lang="en-US" altLang="zh-CN" dirty="0"/>
              <a:t>for</a:t>
            </a:r>
            <a:r>
              <a:rPr lang="zh-CN" altLang="en-US" dirty="0"/>
              <a:t> </a:t>
            </a:r>
            <a:r>
              <a:rPr lang="en-US" altLang="zh-CN" dirty="0"/>
              <a:t>testing</a:t>
            </a:r>
            <a:r>
              <a:rPr lang="zh-CN" altLang="en-US" dirty="0"/>
              <a:t> </a:t>
            </a:r>
            <a:r>
              <a:rPr lang="en-US" altLang="zh-CN" dirty="0"/>
              <a:t>in</a:t>
            </a:r>
            <a:r>
              <a:rPr lang="zh-CN" altLang="en-US" dirty="0"/>
              <a:t> </a:t>
            </a:r>
            <a:r>
              <a:rPr lang="en-US" altLang="zh-CN" dirty="0"/>
              <a:t>real</a:t>
            </a:r>
            <a:r>
              <a:rPr lang="zh-CN" altLang="en-US" dirty="0"/>
              <a:t> </a:t>
            </a:r>
            <a:r>
              <a:rPr lang="en-US" altLang="zh-CN" dirty="0"/>
              <a:t>time</a:t>
            </a:r>
            <a:r>
              <a:rPr lang="zh-CN" altLang="en-US" dirty="0"/>
              <a:t> </a:t>
            </a:r>
            <a:r>
              <a:rPr lang="en-US" altLang="zh-CN" dirty="0"/>
              <a:t>web-camera</a:t>
            </a:r>
            <a:r>
              <a:rPr lang="zh-CN" altLang="en-US" dirty="0"/>
              <a:t> </a:t>
            </a:r>
            <a:r>
              <a:rPr lang="en-US" altLang="zh-CN" dirty="0"/>
              <a:t>video.</a:t>
            </a:r>
            <a:r>
              <a:rPr lang="zh-CN" altLang="en-US" dirty="0"/>
              <a:t> </a:t>
            </a:r>
            <a:endParaRPr lang="en-US" altLang="zh-CN" dirty="0"/>
          </a:p>
        </p:txBody>
      </p:sp>
      <p:sp>
        <p:nvSpPr>
          <p:cNvPr id="4" name="Slide Number Placeholder 3"/>
          <p:cNvSpPr>
            <a:spLocks noGrp="1"/>
          </p:cNvSpPr>
          <p:nvPr>
            <p:ph type="sldNum" sz="quarter" idx="10"/>
          </p:nvPr>
        </p:nvSpPr>
        <p:spPr/>
        <p:txBody>
          <a:bodyPr/>
          <a:lstStyle/>
          <a:p>
            <a:fld id="{AB9AB302-6763-4E75-90C3-F1BCB29DF841}" type="slidenum">
              <a:rPr lang="en-US" smtClean="0"/>
              <a:t>14</a:t>
            </a:fld>
            <a:endParaRPr lang="en-US"/>
          </a:p>
        </p:txBody>
      </p:sp>
    </p:spTree>
    <p:extLst>
      <p:ext uri="{BB962C8B-B14F-4D97-AF65-F5344CB8AC3E}">
        <p14:creationId xmlns:p14="http://schemas.microsoft.com/office/powerpoint/2010/main" val="260395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Yeah,</a:t>
            </a:r>
            <a:r>
              <a:rPr lang="zh-CN" altLang="en-US" dirty="0"/>
              <a:t> </a:t>
            </a:r>
            <a:r>
              <a:rPr lang="en-US" dirty="0"/>
              <a:t>Above</a:t>
            </a:r>
            <a:r>
              <a:rPr lang="zh-CN" altLang="en-US" dirty="0"/>
              <a:t> </a:t>
            </a:r>
            <a:r>
              <a:rPr lang="en-US" altLang="zh-CN" dirty="0"/>
              <a:t>is</a:t>
            </a:r>
            <a:r>
              <a:rPr lang="zh-CN" altLang="en-US" dirty="0"/>
              <a:t> </a:t>
            </a:r>
            <a:r>
              <a:rPr lang="en-US" altLang="zh-CN" dirty="0"/>
              <a:t>my</a:t>
            </a:r>
            <a:r>
              <a:rPr lang="zh-CN" altLang="en-US" dirty="0"/>
              <a:t> </a:t>
            </a:r>
            <a:r>
              <a:rPr lang="en-US" altLang="zh-CN" dirty="0"/>
              <a:t>introduction</a:t>
            </a:r>
            <a:r>
              <a:rPr lang="zh-CN" altLang="en-US" dirty="0"/>
              <a:t> </a:t>
            </a:r>
            <a:r>
              <a:rPr lang="en-US" altLang="zh-CN" dirty="0"/>
              <a:t>to</a:t>
            </a:r>
            <a:r>
              <a:rPr lang="zh-CN" altLang="en-US" dirty="0"/>
              <a:t> </a:t>
            </a:r>
            <a:r>
              <a:rPr lang="en-US" altLang="zh-CN" dirty="0"/>
              <a:t>my</a:t>
            </a:r>
            <a:r>
              <a:rPr lang="zh-CN" altLang="en-US" dirty="0"/>
              <a:t> </a:t>
            </a:r>
            <a:r>
              <a:rPr lang="en-US" altLang="zh-CN" dirty="0"/>
              <a:t>project.</a:t>
            </a:r>
            <a:endParaRPr lang="en-US" dirty="0"/>
          </a:p>
          <a:p>
            <a:r>
              <a:rPr lang="en-US" altLang="zh-CN" dirty="0"/>
              <a:t>Outside</a:t>
            </a:r>
            <a:r>
              <a:rPr lang="zh-CN" altLang="en-US" dirty="0"/>
              <a:t> </a:t>
            </a:r>
            <a:r>
              <a:rPr lang="en-US" altLang="zh-CN" dirty="0"/>
              <a:t>the</a:t>
            </a:r>
            <a:r>
              <a:rPr lang="zh-CN" altLang="en-US" dirty="0"/>
              <a:t> </a:t>
            </a:r>
            <a:r>
              <a:rPr lang="en-US" altLang="zh-CN" dirty="0"/>
              <a:t>project,</a:t>
            </a:r>
            <a:r>
              <a:rPr lang="zh-CN" altLang="en-US" dirty="0"/>
              <a:t> </a:t>
            </a:r>
            <a:r>
              <a:rPr lang="en-US" altLang="zh-CN" dirty="0"/>
              <a:t>I</a:t>
            </a:r>
            <a:r>
              <a:rPr lang="zh-CN" altLang="en-US" dirty="0"/>
              <a:t> </a:t>
            </a:r>
            <a:r>
              <a:rPr lang="en-US" altLang="zh-CN" dirty="0"/>
              <a:t>also</a:t>
            </a:r>
            <a:r>
              <a:rPr lang="zh-CN" altLang="en-US" dirty="0"/>
              <a:t> </a:t>
            </a:r>
            <a:r>
              <a:rPr lang="en-US" altLang="zh-CN" dirty="0"/>
              <a:t>want</a:t>
            </a:r>
            <a:r>
              <a:rPr lang="zh-CN" altLang="en-US" dirty="0"/>
              <a:t> </a:t>
            </a:r>
            <a:r>
              <a:rPr lang="en-US" altLang="zh-CN" dirty="0"/>
              <a:t>to</a:t>
            </a:r>
            <a:r>
              <a:rPr lang="zh-CN" altLang="en-US" dirty="0"/>
              <a:t> </a:t>
            </a:r>
            <a:r>
              <a:rPr lang="en-US" altLang="zh-CN" dirty="0"/>
              <a:t>share</a:t>
            </a:r>
            <a:r>
              <a:rPr lang="zh-CN" altLang="en-US" dirty="0"/>
              <a:t> </a:t>
            </a:r>
            <a:r>
              <a:rPr lang="en-US" altLang="zh-CN" dirty="0"/>
              <a:t>something</a:t>
            </a:r>
            <a:r>
              <a:rPr lang="zh-CN" altLang="en-US" dirty="0"/>
              <a:t> </a:t>
            </a:r>
            <a:r>
              <a:rPr lang="en-US" altLang="zh-CN" dirty="0"/>
              <a:t>with</a:t>
            </a:r>
            <a:r>
              <a:rPr lang="zh-CN" altLang="en-US" dirty="0"/>
              <a:t> </a:t>
            </a:r>
            <a:r>
              <a:rPr lang="en-US" altLang="zh-CN" dirty="0"/>
              <a:t>you~</a:t>
            </a:r>
            <a:r>
              <a:rPr lang="zh-CN" altLang="en-US" dirty="0"/>
              <a:t> </a:t>
            </a:r>
            <a:endParaRPr lang="en-US" altLang="zh-CN" dirty="0"/>
          </a:p>
          <a:p>
            <a:r>
              <a:rPr lang="en-US" altLang="zh-CN" dirty="0"/>
              <a:t>I am very happy for two months at perk Lab and feel the friendliness and warmth from everyone</a:t>
            </a:r>
            <a:r>
              <a:rPr lang="zh-CN" altLang="en-US" dirty="0"/>
              <a:t> </a:t>
            </a:r>
            <a:r>
              <a:rPr lang="en-US" altLang="zh-CN" dirty="0"/>
              <a:t>in</a:t>
            </a:r>
            <a:r>
              <a:rPr lang="zh-CN" altLang="en-US" dirty="0"/>
              <a:t> </a:t>
            </a:r>
            <a:r>
              <a:rPr lang="en-US" altLang="zh-CN" dirty="0"/>
              <a:t>perk</a:t>
            </a:r>
            <a:r>
              <a:rPr lang="zh-CN" altLang="en-US" dirty="0"/>
              <a:t> </a:t>
            </a:r>
            <a:r>
              <a:rPr lang="en-US" altLang="zh-CN" dirty="0"/>
              <a:t>lab.</a:t>
            </a:r>
            <a:r>
              <a:rPr lang="zh-CN" altLang="en-US" dirty="0"/>
              <a:t> </a:t>
            </a:r>
            <a:r>
              <a:rPr lang="en-US" altLang="zh-CN" dirty="0"/>
              <a:t>I have become familiar with Kingston and Queen‘s University with</a:t>
            </a:r>
            <a:r>
              <a:rPr lang="zh-CN" altLang="en-US" dirty="0"/>
              <a:t> </a:t>
            </a:r>
            <a:r>
              <a:rPr lang="en-US" altLang="zh-CN" dirty="0"/>
              <a:t>the</a:t>
            </a:r>
            <a:r>
              <a:rPr lang="zh-CN" altLang="en-US" dirty="0"/>
              <a:t> </a:t>
            </a:r>
            <a:r>
              <a:rPr lang="en-US" altLang="zh-CN" dirty="0"/>
              <a:t>help</a:t>
            </a:r>
            <a:r>
              <a:rPr lang="zh-CN" altLang="en-US" dirty="0"/>
              <a:t> </a:t>
            </a:r>
            <a:r>
              <a:rPr lang="en-US" altLang="zh-CN" dirty="0"/>
              <a:t>of</a:t>
            </a:r>
            <a:r>
              <a:rPr lang="zh-CN" altLang="en-US" dirty="0"/>
              <a:t> </a:t>
            </a:r>
            <a:r>
              <a:rPr lang="en-US" altLang="zh-CN" dirty="0"/>
              <a:t>you.</a:t>
            </a:r>
            <a:r>
              <a:rPr lang="zh-CN" altLang="en-US" dirty="0"/>
              <a:t> </a:t>
            </a:r>
            <a:r>
              <a:rPr lang="en-US" altLang="zh-CN" dirty="0"/>
              <a:t>I</a:t>
            </a:r>
            <a:r>
              <a:rPr lang="zh-CN" altLang="en-US" dirty="0"/>
              <a:t> </a:t>
            </a:r>
            <a:r>
              <a:rPr lang="en-US" altLang="zh-CN" dirty="0"/>
              <a:t>have</a:t>
            </a:r>
            <a:r>
              <a:rPr lang="zh-CN" altLang="en-US" dirty="0"/>
              <a:t> </a:t>
            </a:r>
            <a:r>
              <a:rPr lang="en-US" altLang="zh-CN" dirty="0"/>
              <a:t>thought</a:t>
            </a:r>
            <a:r>
              <a:rPr lang="zh-CN" altLang="en-US" dirty="0"/>
              <a:t> </a:t>
            </a:r>
            <a:r>
              <a:rPr lang="en-US" altLang="zh-CN" dirty="0"/>
              <a:t>for</a:t>
            </a:r>
            <a:r>
              <a:rPr lang="zh-CN" altLang="en-US" dirty="0"/>
              <a:t> </a:t>
            </a:r>
            <a:r>
              <a:rPr lang="en-US" altLang="zh-CN" dirty="0"/>
              <a:t>a</a:t>
            </a:r>
            <a:r>
              <a:rPr lang="zh-CN" altLang="en-US" dirty="0"/>
              <a:t> </a:t>
            </a:r>
            <a:r>
              <a:rPr lang="en-US" altLang="zh-CN" dirty="0"/>
              <a:t>while</a:t>
            </a:r>
            <a:r>
              <a:rPr lang="zh-CN" altLang="en-US" dirty="0"/>
              <a:t> </a:t>
            </a:r>
            <a:r>
              <a:rPr lang="en-US" altLang="zh-CN" dirty="0"/>
              <a:t>what</a:t>
            </a:r>
            <a:r>
              <a:rPr lang="zh-CN" altLang="en-US" dirty="0"/>
              <a:t> </a:t>
            </a:r>
            <a:r>
              <a:rPr lang="en-US" altLang="zh-CN" dirty="0"/>
              <a:t>I</a:t>
            </a:r>
            <a:r>
              <a:rPr lang="zh-CN" altLang="en-US" dirty="0"/>
              <a:t> </a:t>
            </a:r>
            <a:r>
              <a:rPr lang="en-US" altLang="zh-CN" dirty="0"/>
              <a:t>can</a:t>
            </a:r>
            <a:r>
              <a:rPr lang="zh-CN" altLang="en-US" dirty="0"/>
              <a:t> </a:t>
            </a:r>
            <a:r>
              <a:rPr lang="en-US" altLang="zh-CN" dirty="0"/>
              <a:t>share</a:t>
            </a:r>
            <a:r>
              <a:rPr lang="zh-CN" altLang="en-US" dirty="0"/>
              <a:t> </a:t>
            </a:r>
            <a:r>
              <a:rPr lang="en-US" altLang="zh-CN" dirty="0"/>
              <a:t>with</a:t>
            </a:r>
            <a:r>
              <a:rPr lang="zh-CN" altLang="en-US" dirty="0"/>
              <a:t> </a:t>
            </a:r>
            <a:r>
              <a:rPr lang="en-US" altLang="zh-CN" dirty="0"/>
              <a:t>you</a:t>
            </a:r>
            <a:r>
              <a:rPr lang="zh-CN" altLang="en-US" dirty="0"/>
              <a:t> </a:t>
            </a:r>
            <a:r>
              <a:rPr lang="en-US" altLang="zh-CN" dirty="0"/>
              <a:t>and</a:t>
            </a:r>
            <a:r>
              <a:rPr lang="zh-CN" altLang="en-US" dirty="0"/>
              <a:t> </a:t>
            </a:r>
            <a:r>
              <a:rPr lang="en-US" altLang="zh-CN" dirty="0"/>
              <a:t>I</a:t>
            </a:r>
            <a:r>
              <a:rPr lang="zh-CN" altLang="en-US" dirty="0"/>
              <a:t> </a:t>
            </a:r>
            <a:r>
              <a:rPr lang="en-US" altLang="zh-CN" dirty="0"/>
              <a:t>finally</a:t>
            </a:r>
            <a:r>
              <a:rPr lang="zh-CN" altLang="en-US" dirty="0"/>
              <a:t> </a:t>
            </a:r>
            <a:r>
              <a:rPr lang="en-US" altLang="zh-CN" dirty="0"/>
              <a:t>choose</a:t>
            </a:r>
            <a:r>
              <a:rPr lang="zh-CN" altLang="en-US" dirty="0"/>
              <a:t> </a:t>
            </a:r>
            <a:r>
              <a:rPr lang="en-US" altLang="zh-CN" dirty="0"/>
              <a:t>my</a:t>
            </a:r>
            <a:r>
              <a:rPr lang="zh-CN" altLang="en-US" dirty="0"/>
              <a:t> </a:t>
            </a:r>
            <a:r>
              <a:rPr lang="en-US" altLang="zh-CN" dirty="0"/>
              <a:t>university</a:t>
            </a:r>
            <a:r>
              <a:rPr lang="zh-CN" altLang="en-US" dirty="0"/>
              <a:t> </a:t>
            </a:r>
            <a:r>
              <a:rPr lang="en-US" altLang="zh-CN" dirty="0"/>
              <a:t>city</a:t>
            </a:r>
            <a:r>
              <a:rPr lang="zh-CN" altLang="en-US" dirty="0"/>
              <a:t> </a:t>
            </a:r>
            <a:r>
              <a:rPr lang="en-US" altLang="zh-CN" dirty="0"/>
              <a:t>and</a:t>
            </a:r>
            <a:r>
              <a:rPr lang="zh-CN" altLang="en-US" dirty="0"/>
              <a:t> </a:t>
            </a:r>
            <a:r>
              <a:rPr lang="en-US" altLang="zh-CN" dirty="0"/>
              <a:t>my</a:t>
            </a:r>
            <a:r>
              <a:rPr lang="zh-CN" altLang="en-US" dirty="0"/>
              <a:t> </a:t>
            </a:r>
            <a:r>
              <a:rPr lang="en-US" altLang="zh-CN" dirty="0"/>
              <a:t>university,</a:t>
            </a:r>
            <a:r>
              <a:rPr lang="zh-CN" altLang="en-US" dirty="0"/>
              <a:t> </a:t>
            </a:r>
            <a:r>
              <a:rPr lang="en-US" altLang="zh-CN" dirty="0"/>
              <a:t>which</a:t>
            </a:r>
            <a:r>
              <a:rPr lang="zh-CN" altLang="en-US" dirty="0"/>
              <a:t> </a:t>
            </a:r>
            <a:r>
              <a:rPr lang="en-US" altLang="zh-CN" dirty="0"/>
              <a:t>are</a:t>
            </a:r>
            <a:r>
              <a:rPr lang="zh-CN" altLang="en-US" dirty="0"/>
              <a:t> </a:t>
            </a:r>
            <a:r>
              <a:rPr lang="en-US" altLang="zh-CN" dirty="0"/>
              <a:t>I</a:t>
            </a:r>
            <a:r>
              <a:rPr lang="zh-CN" altLang="en-US" dirty="0"/>
              <a:t> </a:t>
            </a:r>
            <a:r>
              <a:rPr lang="en-US" altLang="zh-CN" dirty="0"/>
              <a:t>am</a:t>
            </a:r>
            <a:r>
              <a:rPr lang="zh-CN" altLang="en-US" dirty="0"/>
              <a:t> </a:t>
            </a:r>
            <a:r>
              <a:rPr lang="en-US" altLang="zh-CN" dirty="0"/>
              <a:t>most</a:t>
            </a:r>
            <a:r>
              <a:rPr lang="zh-CN" altLang="en-US" dirty="0"/>
              <a:t> </a:t>
            </a:r>
            <a:r>
              <a:rPr lang="en-US" altLang="zh-CN" dirty="0"/>
              <a:t>familiar</a:t>
            </a:r>
            <a:r>
              <a:rPr lang="zh-CN" altLang="en-US" dirty="0"/>
              <a:t> </a:t>
            </a:r>
            <a:r>
              <a:rPr lang="en-US" altLang="zh-CN" dirty="0"/>
              <a:t>with.</a:t>
            </a:r>
            <a:r>
              <a:rPr lang="zh-CN" altLang="en-US" dirty="0"/>
              <a:t> </a:t>
            </a:r>
            <a:r>
              <a:rPr lang="en-US" altLang="zh-CN" dirty="0"/>
              <a:t>Hope</a:t>
            </a:r>
            <a:r>
              <a:rPr lang="zh-CN" altLang="en-US" dirty="0"/>
              <a:t> </a:t>
            </a:r>
            <a:r>
              <a:rPr lang="en-US" altLang="zh-CN" dirty="0"/>
              <a:t>you</a:t>
            </a:r>
            <a:r>
              <a:rPr lang="zh-CN" altLang="en-US" dirty="0"/>
              <a:t> </a:t>
            </a:r>
            <a:r>
              <a:rPr lang="en-US" altLang="zh-CN" dirty="0"/>
              <a:t>can</a:t>
            </a:r>
            <a:r>
              <a:rPr lang="zh-CN" altLang="en-US" dirty="0"/>
              <a:t> </a:t>
            </a:r>
            <a:r>
              <a:rPr lang="en-US" altLang="zh-CN" dirty="0"/>
              <a:t>have</a:t>
            </a:r>
            <a:r>
              <a:rPr lang="zh-CN" altLang="en-US" dirty="0"/>
              <a:t> </a:t>
            </a:r>
            <a:r>
              <a:rPr lang="en-US" altLang="zh-CN" dirty="0"/>
              <a:t>a</a:t>
            </a:r>
            <a:r>
              <a:rPr lang="zh-CN" altLang="en-US" dirty="0"/>
              <a:t> </a:t>
            </a:r>
            <a:r>
              <a:rPr lang="en-US" altLang="zh-CN" dirty="0"/>
              <a:t>glance</a:t>
            </a:r>
            <a:r>
              <a:rPr lang="zh-CN" altLang="en-US" dirty="0"/>
              <a:t> </a:t>
            </a:r>
            <a:r>
              <a:rPr lang="en-US" altLang="zh-CN" dirty="0"/>
              <a:t>from</a:t>
            </a:r>
            <a:r>
              <a:rPr lang="zh-CN" altLang="en-US" dirty="0"/>
              <a:t> </a:t>
            </a:r>
            <a:r>
              <a:rPr lang="en-US" altLang="zh-CN" dirty="0"/>
              <a:t>my</a:t>
            </a:r>
            <a:r>
              <a:rPr lang="zh-CN" altLang="en-US" dirty="0"/>
              <a:t> </a:t>
            </a:r>
            <a:r>
              <a:rPr lang="en-US" altLang="zh-CN" dirty="0"/>
              <a:t>pictures~</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15</a:t>
            </a:fld>
            <a:endParaRPr lang="en-US"/>
          </a:p>
        </p:txBody>
      </p:sp>
    </p:spTree>
    <p:extLst>
      <p:ext uri="{BB962C8B-B14F-4D97-AF65-F5344CB8AC3E}">
        <p14:creationId xmlns:p14="http://schemas.microsoft.com/office/powerpoint/2010/main" val="4001975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a:t>
            </a:r>
            <a:r>
              <a:rPr lang="zh-CN" altLang="en-US" dirty="0"/>
              <a:t> </a:t>
            </a:r>
            <a:r>
              <a:rPr lang="en-US" altLang="zh-CN" dirty="0"/>
              <a:t>see</a:t>
            </a:r>
            <a:r>
              <a:rPr lang="zh-CN" altLang="en-US" dirty="0"/>
              <a:t> </a:t>
            </a:r>
            <a:r>
              <a:rPr lang="en-US" altLang="zh-CN" dirty="0"/>
              <a:t>Shanghai</a:t>
            </a:r>
            <a:r>
              <a:rPr lang="zh-CN" altLang="en-US" dirty="0"/>
              <a:t> </a:t>
            </a:r>
            <a:r>
              <a:rPr lang="en-US" altLang="zh-CN" dirty="0"/>
              <a:t>first</a:t>
            </a:r>
          </a:p>
          <a:p>
            <a:r>
              <a:rPr lang="en-US" altLang="zh-CN" dirty="0"/>
              <a:t>Shanghai</a:t>
            </a:r>
            <a:r>
              <a:rPr lang="zh-CN" altLang="en-US" dirty="0"/>
              <a:t> </a:t>
            </a:r>
            <a:r>
              <a:rPr lang="en-US" altLang="zh-CN" dirty="0"/>
              <a:t>is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most</a:t>
            </a:r>
            <a:r>
              <a:rPr lang="zh-CN" altLang="en-US" dirty="0"/>
              <a:t> </a:t>
            </a:r>
            <a:r>
              <a:rPr lang="en-US" altLang="zh-CN" dirty="0"/>
              <a:t>biggest</a:t>
            </a:r>
            <a:r>
              <a:rPr lang="zh-CN" altLang="en-US" dirty="0"/>
              <a:t> </a:t>
            </a:r>
            <a:r>
              <a:rPr lang="en-US" altLang="zh-CN" dirty="0"/>
              <a:t>cities</a:t>
            </a:r>
            <a:r>
              <a:rPr lang="zh-CN" altLang="en-US" dirty="0"/>
              <a:t> </a:t>
            </a:r>
            <a:r>
              <a:rPr lang="en-US" altLang="zh-CN" dirty="0"/>
              <a:t>in</a:t>
            </a:r>
            <a:r>
              <a:rPr lang="zh-CN" altLang="en-US" dirty="0"/>
              <a:t> </a:t>
            </a:r>
            <a:r>
              <a:rPr lang="en-US" altLang="zh-CN" dirty="0"/>
              <a:t>China,</a:t>
            </a:r>
            <a:r>
              <a:rPr lang="zh-CN" altLang="en-US" dirty="0"/>
              <a:t> </a:t>
            </a:r>
            <a:r>
              <a:rPr lang="en-US" altLang="zh-CN" dirty="0"/>
              <a:t>it</a:t>
            </a:r>
            <a:r>
              <a:rPr lang="zh-CN" altLang="en-US" dirty="0"/>
              <a:t> </a:t>
            </a:r>
            <a:r>
              <a:rPr lang="en-US" altLang="zh-CN" dirty="0"/>
              <a:t>is</a:t>
            </a:r>
            <a:r>
              <a:rPr lang="zh-CN" altLang="en-US" dirty="0"/>
              <a:t> </a:t>
            </a:r>
            <a:r>
              <a:rPr lang="en-US" altLang="zh-CN" dirty="0"/>
              <a:t>amazing,</a:t>
            </a:r>
            <a:r>
              <a:rPr lang="zh-CN" altLang="en-US" dirty="0"/>
              <a:t> </a:t>
            </a:r>
            <a:r>
              <a:rPr lang="en-US" altLang="zh-CN" dirty="0"/>
              <a:t>crowded,</a:t>
            </a:r>
            <a:r>
              <a:rPr lang="zh-CN" altLang="en-US" dirty="0"/>
              <a:t> </a:t>
            </a:r>
            <a:r>
              <a:rPr lang="en-US" altLang="zh-CN" dirty="0"/>
              <a:t>combined</a:t>
            </a:r>
            <a:r>
              <a:rPr lang="zh-CN" altLang="en-US" dirty="0"/>
              <a:t> </a:t>
            </a:r>
            <a:r>
              <a:rPr lang="en-US" altLang="zh-CN" dirty="0"/>
              <a:t>with</a:t>
            </a:r>
            <a:r>
              <a:rPr lang="zh-CN" altLang="en-US" dirty="0"/>
              <a:t> </a:t>
            </a:r>
            <a:r>
              <a:rPr lang="en-US" altLang="zh-CN" dirty="0"/>
              <a:t>both</a:t>
            </a:r>
            <a:r>
              <a:rPr lang="zh-CN" altLang="en-US" dirty="0"/>
              <a:t> </a:t>
            </a:r>
            <a:r>
              <a:rPr lang="en-US" altLang="zh-CN" dirty="0"/>
              <a:t>modern</a:t>
            </a:r>
            <a:r>
              <a:rPr lang="zh-CN" altLang="en-US" dirty="0"/>
              <a:t> </a:t>
            </a:r>
            <a:r>
              <a:rPr lang="en-US" altLang="zh-CN" dirty="0"/>
              <a:t>and</a:t>
            </a:r>
            <a:r>
              <a:rPr lang="zh-CN" altLang="en-US" dirty="0"/>
              <a:t> </a:t>
            </a:r>
            <a:r>
              <a:rPr lang="en-US" altLang="zh-CN" dirty="0"/>
              <a:t>ancient</a:t>
            </a:r>
            <a:r>
              <a:rPr lang="zh-CN" altLang="en-US" dirty="0"/>
              <a:t> </a:t>
            </a:r>
            <a:r>
              <a:rPr lang="en-US" altLang="zh-CN" dirty="0"/>
              <a:t>elements.</a:t>
            </a:r>
            <a:r>
              <a:rPr lang="zh-CN" altLang="en-US" dirty="0"/>
              <a:t> </a:t>
            </a:r>
            <a:r>
              <a:rPr lang="en-US" altLang="zh-CN" dirty="0"/>
              <a:t>If</a:t>
            </a:r>
            <a:r>
              <a:rPr lang="zh-CN" altLang="en-US" dirty="0"/>
              <a:t> </a:t>
            </a:r>
            <a:r>
              <a:rPr lang="en-US" altLang="zh-CN" dirty="0"/>
              <a:t>some</a:t>
            </a:r>
            <a:r>
              <a:rPr lang="zh-CN" altLang="en-US" dirty="0"/>
              <a:t> </a:t>
            </a:r>
            <a:r>
              <a:rPr lang="en-US" altLang="zh-CN" dirty="0"/>
              <a:t>of</a:t>
            </a:r>
            <a:r>
              <a:rPr lang="zh-CN" altLang="en-US" dirty="0"/>
              <a:t> </a:t>
            </a:r>
            <a:r>
              <a:rPr lang="en-US" altLang="zh-CN" dirty="0"/>
              <a:t>you</a:t>
            </a:r>
            <a:r>
              <a:rPr lang="zh-CN" altLang="en-US" dirty="0"/>
              <a:t> </a:t>
            </a:r>
            <a:r>
              <a:rPr lang="en-US" altLang="zh-CN" dirty="0"/>
              <a:t>plan</a:t>
            </a:r>
            <a:r>
              <a:rPr lang="zh-CN" altLang="en-US" dirty="0"/>
              <a:t> </a:t>
            </a:r>
            <a:r>
              <a:rPr lang="en-US" altLang="zh-CN" dirty="0"/>
              <a:t>to</a:t>
            </a:r>
            <a:r>
              <a:rPr lang="zh-CN" altLang="en-US" dirty="0"/>
              <a:t> </a:t>
            </a:r>
            <a:r>
              <a:rPr lang="en-US" altLang="zh-CN" dirty="0"/>
              <a:t>visit</a:t>
            </a:r>
            <a:r>
              <a:rPr lang="zh-CN" altLang="en-US" dirty="0"/>
              <a:t> </a:t>
            </a:r>
            <a:r>
              <a:rPr lang="en-US" altLang="zh-CN" dirty="0"/>
              <a:t>it</a:t>
            </a:r>
            <a:r>
              <a:rPr lang="zh-CN" altLang="en-US" dirty="0"/>
              <a:t> </a:t>
            </a:r>
            <a:r>
              <a:rPr lang="en-US" altLang="zh-CN" dirty="0"/>
              <a:t>someday</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you</a:t>
            </a:r>
            <a:r>
              <a:rPr lang="zh-CN" altLang="en-US" dirty="0"/>
              <a:t> </a:t>
            </a:r>
            <a:r>
              <a:rPr lang="en-US" altLang="zh-CN" dirty="0"/>
              <a:t>can</a:t>
            </a:r>
            <a:r>
              <a:rPr lang="zh-CN" altLang="en-US" dirty="0"/>
              <a:t> </a:t>
            </a:r>
            <a:r>
              <a:rPr lang="en-US" altLang="zh-CN" dirty="0"/>
              <a:t>feel</a:t>
            </a:r>
            <a:r>
              <a:rPr lang="zh-CN" altLang="en-US" dirty="0"/>
              <a:t> </a:t>
            </a:r>
            <a:r>
              <a:rPr lang="en-US" altLang="zh-CN" dirty="0"/>
              <a:t>free</a:t>
            </a:r>
            <a:r>
              <a:rPr lang="zh-CN" altLang="en-US" dirty="0"/>
              <a:t> </a:t>
            </a:r>
            <a:r>
              <a:rPr lang="en-US" altLang="zh-CN" dirty="0"/>
              <a:t>to</a:t>
            </a:r>
            <a:r>
              <a:rPr lang="zh-CN" altLang="en-US" dirty="0"/>
              <a:t> </a:t>
            </a:r>
            <a:r>
              <a:rPr lang="en-US" altLang="zh-CN" dirty="0"/>
              <a:t>ask</a:t>
            </a:r>
            <a:r>
              <a:rPr lang="zh-CN" altLang="en-US" dirty="0"/>
              <a:t> </a:t>
            </a:r>
            <a:r>
              <a:rPr lang="en-US" altLang="zh-CN" dirty="0"/>
              <a:t>me</a:t>
            </a:r>
            <a:r>
              <a:rPr lang="zh-CN" altLang="en-US" dirty="0"/>
              <a:t> </a:t>
            </a:r>
            <a:r>
              <a:rPr lang="en-US" altLang="zh-CN" dirty="0"/>
              <a:t>anytime</a:t>
            </a:r>
            <a:r>
              <a:rPr lang="zh-CN" altLang="en-US" dirty="0"/>
              <a:t> </a:t>
            </a:r>
            <a:r>
              <a:rPr lang="en-US" altLang="zh-CN" dirty="0"/>
              <a:t>for</a:t>
            </a:r>
            <a:r>
              <a:rPr lang="zh-CN" altLang="en-US" dirty="0"/>
              <a:t> </a:t>
            </a:r>
            <a:r>
              <a:rPr lang="en-US" altLang="zh-CN" dirty="0"/>
              <a:t>more</a:t>
            </a:r>
            <a:r>
              <a:rPr lang="zh-CN" altLang="en-US" dirty="0"/>
              <a:t> </a:t>
            </a:r>
            <a:r>
              <a:rPr lang="en-US" altLang="zh-CN" dirty="0"/>
              <a:t>detailed</a:t>
            </a:r>
            <a:r>
              <a:rPr lang="zh-CN" altLang="en-US" dirty="0"/>
              <a:t> </a:t>
            </a:r>
            <a:r>
              <a:rPr lang="en-US" altLang="zh-CN" dirty="0"/>
              <a:t>information</a:t>
            </a:r>
            <a:r>
              <a:rPr lang="zh-CN" altLang="en-US" dirty="0"/>
              <a:t> </a:t>
            </a:r>
            <a:r>
              <a:rPr lang="en-US" altLang="zh-CN" dirty="0"/>
              <a:t>or</a:t>
            </a:r>
            <a:r>
              <a:rPr lang="zh-CN" altLang="en-US" dirty="0"/>
              <a:t> </a:t>
            </a:r>
            <a:r>
              <a:rPr lang="en-US" altLang="zh-CN" dirty="0"/>
              <a:t>any</a:t>
            </a:r>
            <a:r>
              <a:rPr lang="zh-CN" altLang="en-US" dirty="0"/>
              <a:t> </a:t>
            </a:r>
            <a:r>
              <a:rPr lang="en-US" altLang="zh-CN" dirty="0"/>
              <a:t>kind</a:t>
            </a:r>
            <a:r>
              <a:rPr lang="zh-CN" altLang="en-US" dirty="0"/>
              <a:t> </a:t>
            </a:r>
            <a:r>
              <a:rPr lang="en-US" altLang="zh-CN" dirty="0"/>
              <a:t>of</a:t>
            </a:r>
            <a:r>
              <a:rPr lang="zh-CN" altLang="en-US" dirty="0"/>
              <a:t> </a:t>
            </a:r>
            <a:r>
              <a:rPr lang="en-US" altLang="zh-CN" dirty="0"/>
              <a:t>help,</a:t>
            </a:r>
            <a:r>
              <a:rPr lang="zh-CN" altLang="en-US" dirty="0"/>
              <a:t> </a:t>
            </a:r>
            <a:r>
              <a:rPr lang="en-US" altLang="zh-CN" dirty="0"/>
              <a:t>I</a:t>
            </a:r>
            <a:r>
              <a:rPr lang="zh-CN" altLang="en-US" dirty="0"/>
              <a:t> </a:t>
            </a:r>
            <a:r>
              <a:rPr lang="en-US" altLang="zh-CN" dirty="0"/>
              <a:t>will</a:t>
            </a:r>
            <a:r>
              <a:rPr lang="zh-CN" altLang="en-US" dirty="0"/>
              <a:t> </a:t>
            </a:r>
            <a:r>
              <a:rPr lang="en-US" altLang="zh-CN" dirty="0"/>
              <a:t>be</a:t>
            </a:r>
            <a:r>
              <a:rPr lang="zh-CN" altLang="en-US" dirty="0"/>
              <a:t> </a:t>
            </a:r>
            <a:r>
              <a:rPr lang="en-US" altLang="zh-CN" dirty="0"/>
              <a:t>very</a:t>
            </a:r>
            <a:r>
              <a:rPr lang="zh-CN" altLang="en-US" dirty="0"/>
              <a:t> </a:t>
            </a:r>
            <a:r>
              <a:rPr lang="en-US" altLang="zh-CN" dirty="0"/>
              <a:t>very</a:t>
            </a:r>
            <a:r>
              <a:rPr lang="zh-CN" altLang="en-US" dirty="0"/>
              <a:t> </a:t>
            </a:r>
            <a:r>
              <a:rPr lang="en-US" altLang="zh-CN" dirty="0"/>
              <a:t>glad</a:t>
            </a:r>
            <a:r>
              <a:rPr lang="zh-CN" altLang="en-US" dirty="0"/>
              <a:t> </a:t>
            </a:r>
            <a:r>
              <a:rPr lang="en-US" altLang="zh-CN" dirty="0"/>
              <a:t>to</a:t>
            </a:r>
            <a:r>
              <a:rPr lang="zh-CN" altLang="en-US" dirty="0"/>
              <a:t> </a:t>
            </a:r>
            <a:r>
              <a:rPr lang="en-US" altLang="zh-CN" dirty="0"/>
              <a:t>help.</a:t>
            </a: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site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want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introduce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he Bund</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 waterfront area in central </a:t>
            </a:r>
            <a:r>
              <a:rPr lang="en-US" altLang="zh-CN" sz="1200" b="0" i="0" kern="1200" dirty="0">
                <a:solidFill>
                  <a:schemeClr val="tx1"/>
                </a:solidFill>
                <a:effectLst/>
                <a:latin typeface="+mn-lt"/>
                <a:ea typeface="+mn-ea"/>
                <a:cs typeface="+mn-cs"/>
              </a:rPr>
              <a:t>Shanghai,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which</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usually refers to the buildings and wharves on this section of the road. It is one of the most famous tourist destinations in Shanghai.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 most people traveling to Shanghai, the Bund is their first stop.</a:t>
            </a: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Next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comes</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TianZi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Fang.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 touristic arts and crafts place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has developed from a renovated traditional residential area</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Tianzi</a:t>
            </a:r>
            <a:r>
              <a:rPr lang="en-US" sz="1200" b="0" i="0" kern="1200" dirty="0">
                <a:solidFill>
                  <a:schemeClr val="tx1"/>
                </a:solidFill>
                <a:effectLst/>
                <a:latin typeface="+mn-lt"/>
                <a:ea typeface="+mn-ea"/>
                <a:cs typeface="+mn-cs"/>
              </a:rPr>
              <a:t> Fang is known for small craft stores, coffee shops, trendy art studios and narrow alleys. </a:t>
            </a:r>
            <a:r>
              <a:rPr lang="en-US" sz="1200" b="0" i="0" kern="1200" dirty="0" err="1">
                <a:solidFill>
                  <a:schemeClr val="tx1"/>
                </a:solidFill>
                <a:effectLst/>
                <a:latin typeface="+mn-lt"/>
                <a:ea typeface="+mn-ea"/>
                <a:cs typeface="+mn-cs"/>
              </a:rPr>
              <a:t>Tianzi</a:t>
            </a:r>
            <a:r>
              <a:rPr lang="en-US" sz="1200" b="0" i="0" kern="1200" dirty="0">
                <a:solidFill>
                  <a:schemeClr val="tx1"/>
                </a:solidFill>
                <a:effectLst/>
                <a:latin typeface="+mn-lt"/>
                <a:ea typeface="+mn-ea"/>
                <a:cs typeface="+mn-cs"/>
              </a:rPr>
              <a:t> Fang is largely hidden from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streets, as it grew from the inside of the block outward</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first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years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ago,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district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impression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alley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narrow,</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points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more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persons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side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side.</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16</a:t>
            </a:fld>
            <a:endParaRPr lang="en-US"/>
          </a:p>
        </p:txBody>
      </p:sp>
    </p:spTree>
    <p:extLst>
      <p:ext uri="{BB962C8B-B14F-4D97-AF65-F5344CB8AC3E}">
        <p14:creationId xmlns:p14="http://schemas.microsoft.com/office/powerpoint/2010/main" val="2423187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here</a:t>
            </a:r>
            <a:r>
              <a:rPr lang="zh-CN" altLang="en-US" dirty="0"/>
              <a:t> </a:t>
            </a:r>
            <a:r>
              <a:rPr lang="en-US" altLang="zh-CN" dirty="0"/>
              <a:t>are</a:t>
            </a:r>
            <a:r>
              <a:rPr lang="zh-CN" altLang="en-US" dirty="0"/>
              <a:t> </a:t>
            </a:r>
            <a:r>
              <a:rPr lang="en-US" altLang="zh-CN" dirty="0"/>
              <a:t>another</a:t>
            </a:r>
            <a:r>
              <a:rPr lang="zh-CN" altLang="en-US" dirty="0"/>
              <a:t> </a:t>
            </a:r>
            <a:r>
              <a:rPr lang="en-US" altLang="zh-CN" dirty="0"/>
              <a:t>two</a:t>
            </a:r>
            <a:r>
              <a:rPr lang="zh-CN" altLang="en-US" dirty="0"/>
              <a:t> </a:t>
            </a:r>
            <a:r>
              <a:rPr lang="en-US" altLang="zh-CN" dirty="0"/>
              <a:t>similar</a:t>
            </a:r>
            <a:r>
              <a:rPr lang="zh-CN" altLang="en-US" dirty="0"/>
              <a:t> </a:t>
            </a:r>
            <a:r>
              <a:rPr lang="en-US" altLang="zh-CN" dirty="0"/>
              <a:t>sites,</a:t>
            </a:r>
            <a:r>
              <a:rPr lang="zh-CN" altLang="en-US" dirty="0"/>
              <a:t> </a:t>
            </a:r>
            <a:r>
              <a:rPr lang="en-US" altLang="zh-CN" dirty="0"/>
              <a:t>Yu</a:t>
            </a:r>
            <a:r>
              <a:rPr lang="zh-CN" altLang="en-US" dirty="0"/>
              <a:t> </a:t>
            </a:r>
            <a:r>
              <a:rPr lang="en-US" altLang="zh-CN" dirty="0"/>
              <a:t>Garden</a:t>
            </a:r>
            <a:r>
              <a:rPr lang="zh-CN" altLang="en-US" dirty="0"/>
              <a:t> </a:t>
            </a:r>
            <a:r>
              <a:rPr lang="en-US" altLang="zh-CN" dirty="0"/>
              <a:t>and</a:t>
            </a:r>
            <a:r>
              <a:rPr lang="zh-CN" altLang="en-US" dirty="0"/>
              <a:t> </a:t>
            </a:r>
            <a:r>
              <a:rPr lang="en-US" altLang="zh-CN" dirty="0" err="1"/>
              <a:t>Qibao</a:t>
            </a:r>
            <a:r>
              <a:rPr lang="zh-CN" altLang="en-US" dirty="0"/>
              <a:t> </a:t>
            </a:r>
            <a:r>
              <a:rPr lang="en-US" altLang="zh-CN" dirty="0"/>
              <a:t>Old</a:t>
            </a:r>
            <a:r>
              <a:rPr lang="zh-CN" altLang="en-US" dirty="0"/>
              <a:t> </a:t>
            </a:r>
            <a:r>
              <a:rPr lang="en-US" altLang="zh-CN" dirty="0"/>
              <a:t>Town.</a:t>
            </a:r>
            <a:r>
              <a:rPr lang="zh-CN" altLang="en-US" dirty="0"/>
              <a:t> </a:t>
            </a:r>
            <a:r>
              <a:rPr lang="en-US" altLang="zh-CN" dirty="0"/>
              <a:t>Both</a:t>
            </a:r>
            <a:r>
              <a:rPr lang="zh-CN" altLang="en-US" dirty="0"/>
              <a:t> </a:t>
            </a:r>
            <a:r>
              <a:rPr lang="en-US" altLang="zh-CN" dirty="0"/>
              <a:t>of</a:t>
            </a:r>
            <a:r>
              <a:rPr lang="zh-CN" altLang="en-US" dirty="0"/>
              <a:t> </a:t>
            </a:r>
            <a:r>
              <a:rPr lang="en-US" altLang="zh-CN" dirty="0"/>
              <a:t>them are characterized by ancient Chinese architecture.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Yu Garden is an extensive </a:t>
            </a:r>
            <a:r>
              <a:rPr lang="en-US" sz="1200" u="sng" kern="1200" dirty="0">
                <a:solidFill>
                  <a:schemeClr val="tx1"/>
                </a:solidFill>
                <a:latin typeface="+mn-lt"/>
                <a:ea typeface="+mn-ea"/>
                <a:cs typeface="+mn-cs"/>
                <a:hlinkClick r:id="rId3" tooltip="Chinese garden">
                  <a:extLst>
                    <a:ext uri="{A12FA001-AC4F-418D-AE19-62706E023703}">
                      <ahyp:hlinkClr xmlns:ahyp="http://schemas.microsoft.com/office/drawing/2018/hyperlinkcolor" xmlns="" val="tx"/>
                    </a:ext>
                  </a:extLst>
                </a:hlinkClick>
              </a:rPr>
              <a:t>Chinese garden</a:t>
            </a:r>
            <a:r>
              <a:rPr lang="en-US" sz="1200" u="sng" kern="1200" dirty="0">
                <a:solidFill>
                  <a:schemeClr val="tx1"/>
                </a:solidFill>
                <a:latin typeface="+mn-lt"/>
                <a:ea typeface="+mn-ea"/>
                <a:cs typeface="+mn-cs"/>
              </a:rPr>
              <a:t> </a:t>
            </a:r>
            <a:r>
              <a:rPr lang="en-US" sz="1200" kern="1200" dirty="0">
                <a:solidFill>
                  <a:schemeClr val="tx1"/>
                </a:solidFill>
                <a:latin typeface="+mn-lt"/>
                <a:ea typeface="+mn-ea"/>
                <a:cs typeface="+mn-cs"/>
              </a:rPr>
              <a:t>located beside the </a:t>
            </a:r>
            <a:r>
              <a:rPr lang="en-US" sz="1200" kern="1200" dirty="0">
                <a:solidFill>
                  <a:schemeClr val="tx1"/>
                </a:solidFill>
                <a:latin typeface="+mn-lt"/>
                <a:ea typeface="+mn-ea"/>
                <a:cs typeface="+mn-cs"/>
                <a:hlinkClick r:id="rId4" tooltip="City God Temple of Shanghai">
                  <a:extLst>
                    <a:ext uri="{A12FA001-AC4F-418D-AE19-62706E023703}">
                      <ahyp:hlinkClr xmlns:ahyp="http://schemas.microsoft.com/office/drawing/2018/hyperlinkcolor" xmlns="" val="tx"/>
                    </a:ext>
                  </a:extLst>
                </a:hlinkClick>
              </a:rPr>
              <a:t>City God Temple</a:t>
            </a:r>
            <a:r>
              <a:rPr lang="en-US" sz="1200" kern="1200" dirty="0">
                <a:solidFill>
                  <a:schemeClr val="tx1"/>
                </a:solidFill>
                <a:latin typeface="+mn-lt"/>
                <a:ea typeface="+mn-ea"/>
                <a:cs typeface="+mn-cs"/>
              </a:rPr>
              <a:t> in the northeast of of </a:t>
            </a:r>
            <a:r>
              <a:rPr lang="en-US" sz="1200" kern="1200" dirty="0">
                <a:solidFill>
                  <a:schemeClr val="tx1"/>
                </a:solidFill>
                <a:latin typeface="+mn-lt"/>
                <a:ea typeface="+mn-ea"/>
                <a:cs typeface="+mn-cs"/>
                <a:hlinkClick r:id="rId5" tooltip="Shanghai">
                  <a:extLst>
                    <a:ext uri="{A12FA001-AC4F-418D-AE19-62706E023703}">
                      <ahyp:hlinkClr xmlns:ahyp="http://schemas.microsoft.com/office/drawing/2018/hyperlinkcolor" xmlns="" val="tx"/>
                    </a:ext>
                  </a:extLst>
                </a:hlinkClick>
              </a:rPr>
              <a:t>Shanghai</a:t>
            </a:r>
            <a:r>
              <a:rPr lang="en-US" sz="1200" kern="1200" dirty="0">
                <a:solidFill>
                  <a:schemeClr val="tx1"/>
                </a:solidFill>
                <a:latin typeface="+mn-lt"/>
                <a:ea typeface="+mn-ea"/>
                <a:cs typeface="+mn-cs"/>
              </a:rPr>
              <a:t>.</a:t>
            </a:r>
            <a:endParaRPr lang="en-US" altLang="zh-CN" sz="1200" kern="1200" dirty="0">
              <a:solidFill>
                <a:schemeClr val="tx1"/>
              </a:solidFill>
              <a:latin typeface="+mn-lt"/>
              <a:ea typeface="+mn-ea"/>
              <a:cs typeface="+mn-cs"/>
            </a:endParaRPr>
          </a:p>
          <a:p>
            <a:pPr marL="0" algn="l" defTabSz="914400" rtl="0" eaLnBrk="1" latinLnBrk="0" hangingPunct="1"/>
            <a:r>
              <a:rPr lang="en-US" dirty="0"/>
              <a:t>This</a:t>
            </a:r>
            <a:r>
              <a:rPr lang="zh-CN" altLang="en-US" dirty="0"/>
              <a:t> </a:t>
            </a:r>
            <a:r>
              <a:rPr lang="en-US" altLang="zh-CN" dirty="0"/>
              <a:t>site</a:t>
            </a:r>
            <a:r>
              <a:rPr lang="zh-CN" altLang="en-US" dirty="0"/>
              <a:t> </a:t>
            </a:r>
            <a:r>
              <a:rPr lang="en-US" altLang="zh-CN" dirty="0"/>
              <a:t>is</a:t>
            </a:r>
            <a:r>
              <a:rPr lang="zh-CN" altLang="en-US" dirty="0"/>
              <a:t> </a:t>
            </a:r>
            <a:r>
              <a:rPr lang="en-US" altLang="zh-CN" dirty="0"/>
              <a:t>very</a:t>
            </a:r>
            <a:r>
              <a:rPr lang="zh-CN" altLang="en-US" dirty="0"/>
              <a:t> </a:t>
            </a:r>
            <a:r>
              <a:rPr lang="en-US" altLang="zh-CN" dirty="0"/>
              <a:t>close</a:t>
            </a:r>
            <a:r>
              <a:rPr lang="zh-CN" altLang="en-US" dirty="0"/>
              <a:t> </a:t>
            </a:r>
            <a:r>
              <a:rPr lang="en-US" altLang="zh-CN" dirty="0"/>
              <a:t>to</a:t>
            </a:r>
            <a:r>
              <a:rPr lang="zh-CN" altLang="en-US" dirty="0"/>
              <a:t> </a:t>
            </a:r>
            <a:r>
              <a:rPr lang="en-US" altLang="zh-CN" dirty="0"/>
              <a:t>my</a:t>
            </a:r>
            <a:r>
              <a:rPr lang="zh-CN" altLang="en-US" dirty="0"/>
              <a:t> </a:t>
            </a:r>
            <a:r>
              <a:rPr lang="en-US" altLang="zh-CN" dirty="0"/>
              <a:t>university,</a:t>
            </a:r>
            <a:r>
              <a:rPr lang="zh-CN" altLang="en-US" dirty="0"/>
              <a:t> </a:t>
            </a:r>
            <a:r>
              <a:rPr lang="en-US" altLang="zh-CN" dirty="0"/>
              <a:t>I</a:t>
            </a:r>
            <a:r>
              <a:rPr lang="zh-CN" altLang="en-US" dirty="0"/>
              <a:t> </a:t>
            </a:r>
            <a:r>
              <a:rPr lang="en-US" altLang="zh-CN" dirty="0"/>
              <a:t>think</a:t>
            </a:r>
            <a:r>
              <a:rPr lang="zh-CN" altLang="en-US" dirty="0"/>
              <a:t> </a:t>
            </a:r>
            <a:r>
              <a:rPr lang="en-US" altLang="zh-CN" dirty="0"/>
              <a:t>about</a:t>
            </a:r>
            <a:r>
              <a:rPr lang="zh-CN" altLang="en-US" dirty="0"/>
              <a:t> </a:t>
            </a:r>
            <a:r>
              <a:rPr lang="en-US" altLang="zh-CN" dirty="0"/>
              <a:t>5</a:t>
            </a:r>
            <a:r>
              <a:rPr lang="zh-CN" altLang="en-US" dirty="0"/>
              <a:t> </a:t>
            </a:r>
            <a:r>
              <a:rPr lang="en-US" altLang="zh-CN" dirty="0"/>
              <a:t>stops</a:t>
            </a:r>
            <a:r>
              <a:rPr lang="zh-CN" altLang="en-US" dirty="0"/>
              <a:t> </a:t>
            </a:r>
            <a:r>
              <a:rPr lang="en-US" altLang="zh-CN" dirty="0"/>
              <a:t>by</a:t>
            </a:r>
            <a:r>
              <a:rPr lang="zh-CN" altLang="en-US" dirty="0"/>
              <a:t> </a:t>
            </a:r>
            <a:r>
              <a:rPr lang="en-US" altLang="zh-CN" dirty="0"/>
              <a:t>subway.</a:t>
            </a:r>
            <a:r>
              <a:rPr lang="zh-CN" altLang="en-US" dirty="0"/>
              <a:t> </a:t>
            </a:r>
            <a:r>
              <a:rPr lang="en-US" altLang="zh-CN" dirty="0"/>
              <a:t>It</a:t>
            </a:r>
            <a:r>
              <a:rPr lang="zh-CN" altLang="en-US" dirty="0"/>
              <a:t> </a:t>
            </a:r>
            <a:r>
              <a:rPr lang="en-US" altLang="zh-CN" dirty="0"/>
              <a:t>is</a:t>
            </a:r>
            <a:r>
              <a:rPr lang="zh-CN" altLang="en-US" dirty="0"/>
              <a:t> </a:t>
            </a:r>
            <a:r>
              <a:rPr lang="en-US" altLang="zh-CN" dirty="0"/>
              <a:t>especially</a:t>
            </a:r>
            <a:r>
              <a:rPr lang="zh-CN" altLang="en-US" dirty="0"/>
              <a:t> </a:t>
            </a:r>
            <a:r>
              <a:rPr lang="en-US" altLang="zh-CN" dirty="0"/>
              <a:t>beautiful</a:t>
            </a:r>
            <a:r>
              <a:rPr lang="zh-CN" altLang="en-US" dirty="0"/>
              <a:t> </a:t>
            </a:r>
            <a:r>
              <a:rPr lang="en-US" altLang="zh-CN" dirty="0"/>
              <a:t>at</a:t>
            </a:r>
            <a:r>
              <a:rPr lang="zh-CN" altLang="en-US" dirty="0"/>
              <a:t> </a:t>
            </a:r>
            <a:r>
              <a:rPr lang="en-US" altLang="zh-CN" dirty="0"/>
              <a:t>night,</a:t>
            </a:r>
            <a:r>
              <a:rPr lang="zh-CN" altLang="en-US" dirty="0"/>
              <a:t> </a:t>
            </a:r>
            <a:r>
              <a:rPr lang="en-US" altLang="zh-CN" dirty="0"/>
              <a:t>when</a:t>
            </a:r>
            <a:r>
              <a:rPr lang="zh-CN" altLang="en-US" dirty="0"/>
              <a:t> </a:t>
            </a:r>
            <a:r>
              <a:rPr lang="en-US" altLang="zh-CN" dirty="0"/>
              <a:t>the</a:t>
            </a:r>
            <a:r>
              <a:rPr lang="zh-CN" altLang="en-US" dirty="0"/>
              <a:t> </a:t>
            </a:r>
            <a:r>
              <a:rPr lang="en-US" altLang="zh-CN" dirty="0"/>
              <a:t>lights</a:t>
            </a:r>
            <a:r>
              <a:rPr lang="zh-CN" altLang="en-US" dirty="0"/>
              <a:t> </a:t>
            </a:r>
            <a:r>
              <a:rPr lang="en-US" altLang="zh-CN" dirty="0"/>
              <a:t>are</a:t>
            </a:r>
            <a:r>
              <a:rPr lang="zh-CN" altLang="en-US" dirty="0"/>
              <a:t> </a:t>
            </a:r>
            <a:r>
              <a:rPr lang="en-US" altLang="zh-CN" dirty="0"/>
              <a:t>lit</a:t>
            </a:r>
            <a:r>
              <a:rPr lang="zh-CN" altLang="en-US" dirty="0"/>
              <a:t> </a:t>
            </a:r>
            <a:r>
              <a:rPr lang="en-US" altLang="zh-CN" dirty="0"/>
              <a:t>up,</a:t>
            </a:r>
            <a:r>
              <a:rPr lang="zh-CN" altLang="en-US" dirty="0"/>
              <a:t> </a:t>
            </a:r>
            <a:r>
              <a:rPr lang="en-US" altLang="zh-CN" dirty="0"/>
              <a:t>and</a:t>
            </a:r>
            <a:r>
              <a:rPr lang="zh-CN" altLang="en-US" dirty="0"/>
              <a:t> </a:t>
            </a:r>
            <a:r>
              <a:rPr lang="en-US" altLang="zh-CN" dirty="0"/>
              <a:t>there</a:t>
            </a:r>
            <a:r>
              <a:rPr lang="zh-CN" altLang="en-US" dirty="0"/>
              <a:t> </a:t>
            </a:r>
            <a:r>
              <a:rPr lang="en-US" altLang="zh-CN" dirty="0"/>
              <a:t>are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traditional</a:t>
            </a:r>
            <a:r>
              <a:rPr lang="zh-CN" altLang="en-US" dirty="0"/>
              <a:t> </a:t>
            </a:r>
            <a:r>
              <a:rPr lang="en-US" altLang="zh-CN" dirty="0"/>
              <a:t>Shanghai</a:t>
            </a:r>
            <a:r>
              <a:rPr lang="zh-CN" altLang="en-US" dirty="0"/>
              <a:t> </a:t>
            </a:r>
            <a:r>
              <a:rPr lang="en-US" altLang="zh-CN" dirty="0"/>
              <a:t>snacks</a:t>
            </a:r>
            <a:r>
              <a:rPr lang="zh-CN" altLang="en-US" dirty="0"/>
              <a:t> </a:t>
            </a:r>
            <a:r>
              <a:rPr lang="en-US" altLang="zh-CN" sz="1200" kern="1200" dirty="0">
                <a:solidFill>
                  <a:schemeClr val="tx1"/>
                </a:solidFill>
                <a:latin typeface="+mn-lt"/>
                <a:ea typeface="+mn-ea"/>
                <a:cs typeface="+mn-cs"/>
              </a:rPr>
              <a:t>sold</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in</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the</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street.</a:t>
            </a:r>
          </a:p>
          <a:p>
            <a:pPr marL="0" algn="l" defTabSz="914400" rtl="0" eaLnBrk="1" latinLnBrk="0" hangingPunct="1"/>
            <a:endParaRPr lang="en-US" sz="1200" kern="1200" dirty="0">
              <a:solidFill>
                <a:schemeClr val="tx1"/>
              </a:solidFill>
              <a:latin typeface="+mn-lt"/>
              <a:ea typeface="+mn-ea"/>
              <a:cs typeface="+mn-cs"/>
            </a:endParaRPr>
          </a:p>
          <a:p>
            <a:pPr marL="0" algn="l" defTabSz="914400" rtl="0" eaLnBrk="1" latinLnBrk="0" hangingPunct="1"/>
            <a:r>
              <a:rPr lang="en-US" altLang="zh-CN" sz="1200" kern="1200" dirty="0">
                <a:solidFill>
                  <a:schemeClr val="tx1"/>
                </a:solidFill>
                <a:latin typeface="+mn-lt"/>
                <a:ea typeface="+mn-ea"/>
                <a:cs typeface="+mn-cs"/>
              </a:rPr>
              <a:t>The</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site</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on</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the</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right</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is</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the</a:t>
            </a:r>
            <a:r>
              <a:rPr lang="zh-CN" altLang="en-US" sz="1200" kern="1200" dirty="0">
                <a:solidFill>
                  <a:schemeClr val="tx1"/>
                </a:solidFill>
                <a:latin typeface="+mn-lt"/>
                <a:ea typeface="+mn-ea"/>
                <a:cs typeface="+mn-cs"/>
              </a:rPr>
              <a:t> </a:t>
            </a:r>
            <a:r>
              <a:rPr lang="en-US" altLang="zh-CN" sz="1200" kern="1200" dirty="0" err="1">
                <a:solidFill>
                  <a:schemeClr val="tx1"/>
                </a:solidFill>
                <a:latin typeface="+mn-lt"/>
                <a:ea typeface="+mn-ea"/>
                <a:cs typeface="+mn-cs"/>
              </a:rPr>
              <a:t>Qibao</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Old</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Town,</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which</a:t>
            </a:r>
            <a:r>
              <a:rPr lang="zh-CN" altLang="en-US" sz="1200" kern="1200" dirty="0">
                <a:solidFill>
                  <a:schemeClr val="tx1"/>
                </a:solidFill>
                <a:latin typeface="+mn-lt"/>
                <a:ea typeface="+mn-ea"/>
                <a:cs typeface="+mn-cs"/>
              </a:rPr>
              <a:t> </a:t>
            </a:r>
            <a:r>
              <a:rPr lang="en-US" sz="1200" kern="1200" dirty="0">
                <a:solidFill>
                  <a:schemeClr val="tx1"/>
                </a:solidFill>
                <a:latin typeface="+mn-lt"/>
                <a:ea typeface="+mn-ea"/>
                <a:cs typeface="+mn-cs"/>
              </a:rPr>
              <a:t>is a tourist attraction, with traditional Chinese architecture and a number of museums and street food.</a:t>
            </a:r>
            <a:r>
              <a:rPr lang="zh-CN" altLang="en-US" sz="120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The area was once the residence of the painter and sculptor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thought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still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some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residence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living</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now.</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B9AB302-6763-4E75-90C3-F1BCB29DF841}" type="slidenum">
              <a:rPr lang="en-US" smtClean="0"/>
              <a:t>17</a:t>
            </a:fld>
            <a:endParaRPr lang="en-US"/>
          </a:p>
        </p:txBody>
      </p:sp>
    </p:spTree>
    <p:extLst>
      <p:ext uri="{BB962C8B-B14F-4D97-AF65-F5344CB8AC3E}">
        <p14:creationId xmlns:p14="http://schemas.microsoft.com/office/powerpoint/2010/main" val="1857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And</a:t>
            </a:r>
            <a:r>
              <a:rPr lang="zh-CN" altLang="en-US" dirty="0"/>
              <a:t> </a:t>
            </a:r>
            <a:r>
              <a:rPr lang="en-US" altLang="zh-CN" dirty="0"/>
              <a:t>some</a:t>
            </a:r>
            <a:r>
              <a:rPr lang="zh-CN" altLang="en-US" dirty="0"/>
              <a:t> </a:t>
            </a:r>
            <a:r>
              <a:rPr lang="en-US" altLang="zh-CN" dirty="0"/>
              <a:t>more</a:t>
            </a:r>
            <a:r>
              <a:rPr lang="zh-CN" altLang="en-US" dirty="0"/>
              <a:t> </a:t>
            </a:r>
            <a:r>
              <a:rPr lang="en-US" altLang="zh-CN" dirty="0"/>
              <a:t>on</a:t>
            </a:r>
            <a:r>
              <a:rPr lang="zh-CN" altLang="en-US" dirty="0"/>
              <a:t> </a:t>
            </a:r>
            <a:r>
              <a:rPr lang="en-US" altLang="zh-CN" dirty="0"/>
              <a:t>my</a:t>
            </a:r>
            <a:r>
              <a:rPr lang="zh-CN" altLang="en-US" dirty="0"/>
              <a:t> </a:t>
            </a:r>
            <a:r>
              <a:rPr lang="en-US" altLang="zh-CN" dirty="0"/>
              <a:t>university,</a:t>
            </a:r>
            <a:r>
              <a:rPr lang="zh-CN" altLang="en-US" dirty="0"/>
              <a:t> </a:t>
            </a:r>
            <a:r>
              <a:rPr lang="en-US" altLang="zh-CN" dirty="0"/>
              <a:t>Tongji</a:t>
            </a:r>
            <a:r>
              <a:rPr lang="zh-CN" altLang="en-US" dirty="0"/>
              <a:t> </a:t>
            </a:r>
            <a:r>
              <a:rPr lang="en-US" altLang="zh-CN" dirty="0"/>
              <a:t>University.</a:t>
            </a:r>
            <a:r>
              <a:rPr lang="zh-CN" altLang="en-US" dirty="0"/>
              <a:t> </a:t>
            </a:r>
            <a:r>
              <a:rPr lang="en-US" altLang="zh-CN" dirty="0"/>
              <a:t>Which</a:t>
            </a:r>
            <a:r>
              <a:rPr lang="zh-CN" altLang="en-US" dirty="0"/>
              <a:t> </a:t>
            </a:r>
            <a:r>
              <a:rPr lang="en-US" altLang="zh-CN" dirty="0"/>
              <a:t>is</a:t>
            </a:r>
            <a:r>
              <a:rPr lang="zh-CN" altLang="en-US" dirty="0"/>
              <a:t> </a:t>
            </a:r>
            <a:r>
              <a:rPr lang="en-US" altLang="zh-CN" dirty="0"/>
              <a:t>established</a:t>
            </a:r>
            <a:r>
              <a:rPr lang="zh-CN" altLang="en-US" dirty="0"/>
              <a:t> </a:t>
            </a:r>
            <a:r>
              <a:rPr lang="en-US" altLang="zh-CN" dirty="0"/>
              <a:t>in</a:t>
            </a:r>
            <a:r>
              <a:rPr lang="zh-CN" altLang="en-US" dirty="0"/>
              <a:t> </a:t>
            </a:r>
            <a:r>
              <a:rPr lang="en-US" altLang="zh-CN" dirty="0"/>
              <a:t>1907</a:t>
            </a:r>
            <a:r>
              <a:rPr lang="zh-CN" altLang="en-US" dirty="0"/>
              <a:t> </a:t>
            </a:r>
            <a:r>
              <a:rPr lang="en-US" altLang="zh-CN" dirty="0"/>
              <a:t>and</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oldest</a:t>
            </a:r>
            <a:r>
              <a:rPr lang="zh-CN" altLang="en-US" dirty="0"/>
              <a:t> </a:t>
            </a:r>
            <a:r>
              <a:rPr lang="en-US" altLang="zh-CN" dirty="0"/>
              <a:t>and</a:t>
            </a:r>
            <a:r>
              <a:rPr lang="zh-CN" altLang="en-US" dirty="0"/>
              <a:t> </a:t>
            </a:r>
            <a:r>
              <a:rPr lang="en-US" altLang="zh-CN" dirty="0"/>
              <a:t>most</a:t>
            </a:r>
            <a:r>
              <a:rPr lang="zh-CN" altLang="en-US" dirty="0"/>
              <a:t> </a:t>
            </a:r>
            <a:r>
              <a:rPr lang="en-US" altLang="zh-CN" dirty="0"/>
              <a:t>prestigious</a:t>
            </a:r>
            <a:r>
              <a:rPr lang="zh-CN" altLang="en-US" dirty="0"/>
              <a:t> </a:t>
            </a:r>
            <a:r>
              <a:rPr lang="en-US" altLang="zh-CN" dirty="0"/>
              <a:t>universities</a:t>
            </a:r>
            <a:r>
              <a:rPr lang="zh-CN" altLang="en-US" dirty="0"/>
              <a:t> </a:t>
            </a:r>
            <a:r>
              <a:rPr lang="en-US" altLang="zh-CN" dirty="0"/>
              <a:t>in</a:t>
            </a:r>
            <a:r>
              <a:rPr lang="zh-CN" altLang="en-US" dirty="0"/>
              <a:t> </a:t>
            </a:r>
            <a:r>
              <a:rPr lang="en-US" altLang="zh-CN" dirty="0"/>
              <a:t>China.</a:t>
            </a:r>
            <a:r>
              <a:rPr lang="zh-CN" altLang="en-US" dirty="0"/>
              <a:t> </a:t>
            </a:r>
            <a:r>
              <a:rPr lang="en-US" altLang="zh-CN" dirty="0"/>
              <a:t>It</a:t>
            </a:r>
            <a:r>
              <a:rPr lang="zh-CN" altLang="en-US" dirty="0"/>
              <a:t> </a:t>
            </a:r>
            <a:r>
              <a:rPr lang="en-US" altLang="zh-CN" dirty="0"/>
              <a:t>is</a:t>
            </a:r>
            <a:r>
              <a:rPr lang="zh-CN" altLang="en-US" dirty="0"/>
              <a:t> </a:t>
            </a:r>
            <a:r>
              <a:rPr lang="en-US" altLang="zh-CN" dirty="0"/>
              <a:t>It</a:t>
            </a:r>
            <a:r>
              <a:rPr lang="zh-CN" altLang="en-US" dirty="0"/>
              <a:t> </a:t>
            </a:r>
            <a:r>
              <a:rPr lang="en-US" altLang="zh-CN" dirty="0"/>
              <a:t>has</a:t>
            </a:r>
            <a:r>
              <a:rPr lang="zh-CN" altLang="en-US" dirty="0"/>
              <a:t> </a:t>
            </a:r>
            <a:r>
              <a:rPr lang="en-US" altLang="zh-CN" dirty="0"/>
              <a:t>four</a:t>
            </a:r>
            <a:r>
              <a:rPr lang="zh-CN" altLang="en-US" dirty="0"/>
              <a:t> </a:t>
            </a:r>
            <a:r>
              <a:rPr lang="en-US" altLang="zh-CN" dirty="0"/>
              <a:t>campus</a:t>
            </a:r>
            <a:r>
              <a:rPr lang="zh-CN" altLang="en-US" dirty="0"/>
              <a:t> </a:t>
            </a:r>
            <a:r>
              <a:rPr lang="en-US" altLang="zh-CN" dirty="0"/>
              <a:t>and</a:t>
            </a:r>
            <a:r>
              <a:rPr lang="zh-CN" altLang="en-US" dirty="0"/>
              <a:t> </a:t>
            </a:r>
            <a:r>
              <a:rPr lang="en-US" altLang="zh-CN" dirty="0"/>
              <a:t>I</a:t>
            </a:r>
            <a:r>
              <a:rPr lang="zh-CN" altLang="en-US" dirty="0"/>
              <a:t> </a:t>
            </a:r>
            <a:r>
              <a:rPr lang="en-US" altLang="zh-CN" dirty="0"/>
              <a:t>stay</a:t>
            </a:r>
            <a:r>
              <a:rPr lang="zh-CN" altLang="en-US" dirty="0"/>
              <a:t> </a:t>
            </a:r>
            <a:r>
              <a:rPr lang="en-US" altLang="zh-CN" dirty="0"/>
              <a:t>in</a:t>
            </a:r>
            <a:r>
              <a:rPr lang="zh-CN" altLang="en-US" dirty="0"/>
              <a:t> </a:t>
            </a:r>
            <a:r>
              <a:rPr lang="en-US" altLang="zh-CN" dirty="0"/>
              <a:t>the</a:t>
            </a:r>
            <a:r>
              <a:rPr lang="zh-CN" altLang="en-US" dirty="0"/>
              <a:t> </a:t>
            </a:r>
            <a:r>
              <a:rPr lang="en-US" altLang="zh-CN" dirty="0"/>
              <a:t>main</a:t>
            </a:r>
            <a:r>
              <a:rPr lang="zh-CN" altLang="en-US" dirty="0"/>
              <a:t> </a:t>
            </a:r>
            <a:r>
              <a:rPr lang="en-US" altLang="zh-CN" dirty="0"/>
              <a:t>campus</a:t>
            </a:r>
            <a:r>
              <a:rPr lang="zh-CN" altLang="en-US" dirty="0"/>
              <a:t> </a:t>
            </a:r>
            <a:r>
              <a:rPr lang="en-US" altLang="zh-CN" dirty="0"/>
              <a:t>in</a:t>
            </a:r>
            <a:r>
              <a:rPr lang="zh-CN" altLang="en-US" dirty="0"/>
              <a:t> </a:t>
            </a:r>
            <a:r>
              <a:rPr lang="en-US" altLang="zh-CN" dirty="0"/>
              <a:t>the</a:t>
            </a:r>
            <a:r>
              <a:rPr lang="zh-CN" altLang="en-US" dirty="0"/>
              <a:t> </a:t>
            </a:r>
            <a:r>
              <a:rPr lang="en-US" altLang="zh-CN" dirty="0"/>
              <a:t>freshman</a:t>
            </a:r>
            <a:r>
              <a:rPr lang="zh-CN" altLang="en-US" dirty="0"/>
              <a:t> </a:t>
            </a:r>
            <a:r>
              <a:rPr lang="en-US" altLang="zh-CN" dirty="0"/>
              <a:t>year</a:t>
            </a:r>
            <a:r>
              <a:rPr lang="zh-CN" altLang="en-US" dirty="0"/>
              <a:t> </a:t>
            </a:r>
            <a:r>
              <a:rPr lang="en-US" altLang="zh-CN" dirty="0"/>
              <a:t>and</a:t>
            </a:r>
            <a:r>
              <a:rPr lang="zh-CN" altLang="en-US" dirty="0"/>
              <a:t> </a:t>
            </a:r>
            <a:r>
              <a:rPr lang="en-US" altLang="zh-CN" dirty="0"/>
              <a:t>the</a:t>
            </a:r>
            <a:r>
              <a:rPr lang="zh-CN" altLang="en-US" dirty="0"/>
              <a:t> </a:t>
            </a:r>
            <a:r>
              <a:rPr lang="en-US" altLang="zh-CN" dirty="0"/>
              <a:t>fourth</a:t>
            </a:r>
            <a:r>
              <a:rPr lang="zh-CN" altLang="en-US" dirty="0"/>
              <a:t> </a:t>
            </a:r>
            <a:r>
              <a:rPr lang="en-US" altLang="zh-CN" dirty="0"/>
              <a:t>year,</a:t>
            </a:r>
            <a:r>
              <a:rPr lang="zh-CN" altLang="en-US" dirty="0"/>
              <a:t> </a:t>
            </a:r>
            <a:r>
              <a:rPr lang="en-US" altLang="zh-CN" dirty="0"/>
              <a:t>and</a:t>
            </a:r>
            <a:r>
              <a:rPr lang="zh-CN" altLang="en-US" dirty="0"/>
              <a:t> </a:t>
            </a:r>
            <a:r>
              <a:rPr lang="en-US" altLang="zh-CN" dirty="0"/>
              <a:t>another</a:t>
            </a:r>
            <a:r>
              <a:rPr lang="zh-CN" altLang="en-US" dirty="0"/>
              <a:t> </a:t>
            </a:r>
            <a:r>
              <a:rPr lang="en-US" altLang="zh-CN" dirty="0"/>
              <a:t>campus</a:t>
            </a:r>
            <a:r>
              <a:rPr lang="zh-CN" altLang="en-US" dirty="0"/>
              <a:t> </a:t>
            </a:r>
            <a:r>
              <a:rPr lang="en-US" altLang="zh-CN" dirty="0"/>
              <a:t>in</a:t>
            </a:r>
            <a:r>
              <a:rPr lang="zh-CN" altLang="en-US" dirty="0"/>
              <a:t> </a:t>
            </a:r>
            <a:r>
              <a:rPr lang="en-US" altLang="zh-CN" dirty="0"/>
              <a:t>Jiading</a:t>
            </a:r>
            <a:r>
              <a:rPr lang="zh-CN" altLang="en-US" dirty="0"/>
              <a:t> </a:t>
            </a:r>
            <a:r>
              <a:rPr lang="en-US" altLang="zh-CN" dirty="0"/>
              <a:t>District</a:t>
            </a:r>
            <a:r>
              <a:rPr lang="zh-CN" altLang="en-US" dirty="0"/>
              <a:t> </a:t>
            </a:r>
            <a:r>
              <a:rPr lang="en-US" altLang="zh-CN" dirty="0"/>
              <a:t>for</a:t>
            </a:r>
            <a:r>
              <a:rPr lang="zh-CN" altLang="en-US" dirty="0"/>
              <a:t> </a:t>
            </a:r>
            <a:r>
              <a:rPr lang="en-US" altLang="zh-CN" dirty="0"/>
              <a:t>my</a:t>
            </a:r>
            <a:r>
              <a:rPr lang="zh-CN" altLang="en-US" dirty="0"/>
              <a:t> </a:t>
            </a:r>
            <a:r>
              <a:rPr lang="en-US" altLang="zh-CN" dirty="0"/>
              <a:t>sophomore</a:t>
            </a:r>
            <a:r>
              <a:rPr lang="zh-CN" altLang="en-US" dirty="0"/>
              <a:t> </a:t>
            </a:r>
            <a:r>
              <a:rPr lang="en-US" altLang="zh-CN" dirty="0"/>
              <a:t>year</a:t>
            </a:r>
            <a:r>
              <a:rPr lang="zh-CN" altLang="en-US" dirty="0"/>
              <a:t> </a:t>
            </a:r>
            <a:r>
              <a:rPr lang="en-US" altLang="zh-CN" dirty="0"/>
              <a:t>and</a:t>
            </a:r>
            <a:r>
              <a:rPr lang="zh-CN" altLang="en-US" dirty="0"/>
              <a:t> </a:t>
            </a:r>
            <a:r>
              <a:rPr lang="en-US" altLang="zh-CN" dirty="0"/>
              <a:t>the</a:t>
            </a:r>
            <a:r>
              <a:rPr lang="zh-CN" altLang="en-US" dirty="0"/>
              <a:t> </a:t>
            </a:r>
            <a:r>
              <a:rPr lang="en-US" altLang="zh-CN" dirty="0"/>
              <a:t>third</a:t>
            </a:r>
            <a:r>
              <a:rPr lang="zh-CN" altLang="en-US" dirty="0"/>
              <a:t> </a:t>
            </a:r>
            <a:r>
              <a:rPr lang="en-US" altLang="zh-CN" dirty="0"/>
              <a:t>year.</a:t>
            </a:r>
          </a:p>
          <a:p>
            <a:endParaRPr lang="en-US" altLang="zh-CN" dirty="0"/>
          </a:p>
          <a:p>
            <a:r>
              <a:rPr lang="en-US" dirty="0"/>
              <a:t>The</a:t>
            </a:r>
            <a:r>
              <a:rPr lang="zh-CN" altLang="en-US" dirty="0"/>
              <a:t> </a:t>
            </a:r>
            <a:r>
              <a:rPr lang="en-US" altLang="zh-CN" dirty="0"/>
              <a:t>picture</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r>
              <a:rPr lang="en-US" altLang="zh-CN" dirty="0"/>
              <a:t>is</a:t>
            </a:r>
            <a:r>
              <a:rPr lang="zh-CN" altLang="en-US" dirty="0"/>
              <a:t> </a:t>
            </a:r>
            <a:r>
              <a:rPr lang="en-US" altLang="zh-CN" dirty="0"/>
              <a:t>the</a:t>
            </a:r>
            <a:r>
              <a:rPr lang="zh-CN" altLang="en-US" dirty="0"/>
              <a:t> </a:t>
            </a:r>
            <a:r>
              <a:rPr lang="en-US" altLang="zh-CN" dirty="0"/>
              <a:t>national</a:t>
            </a:r>
            <a:r>
              <a:rPr lang="zh-CN" altLang="en-US" dirty="0"/>
              <a:t> </a:t>
            </a:r>
            <a:r>
              <a:rPr lang="en-US" altLang="zh-CN" dirty="0"/>
              <a:t>column</a:t>
            </a:r>
            <a:r>
              <a:rPr lang="zh-CN" altLang="en-US" dirty="0"/>
              <a:t> </a:t>
            </a:r>
            <a:r>
              <a:rPr lang="en-US" altLang="zh-CN" dirty="0"/>
              <a:t>set</a:t>
            </a:r>
            <a:r>
              <a:rPr lang="zh-CN" altLang="en-US" dirty="0"/>
              <a:t> </a:t>
            </a:r>
            <a:r>
              <a:rPr lang="en-US" altLang="zh-CN" dirty="0"/>
              <a:t>up</a:t>
            </a:r>
            <a:r>
              <a:rPr lang="zh-CN" altLang="en-US" dirty="0"/>
              <a:t> </a:t>
            </a:r>
            <a:r>
              <a:rPr lang="en-US" altLang="zh-CN" dirty="0"/>
              <a:t>when</a:t>
            </a:r>
            <a:r>
              <a:rPr lang="zh-CN" altLang="en-US" dirty="0"/>
              <a:t> </a:t>
            </a:r>
            <a:r>
              <a:rPr lang="en-US" altLang="zh-CN" dirty="0"/>
              <a:t>the</a:t>
            </a:r>
            <a:r>
              <a:rPr lang="zh-CN" altLang="en-US" dirty="0"/>
              <a:t> </a:t>
            </a:r>
            <a:r>
              <a:rPr lang="en-US" altLang="zh-CN" dirty="0"/>
              <a:t>school</a:t>
            </a:r>
            <a:r>
              <a:rPr lang="zh-CN" altLang="en-US" dirty="0"/>
              <a:t> </a:t>
            </a:r>
            <a:r>
              <a:rPr lang="en-US" altLang="zh-CN" dirty="0"/>
              <a:t>is</a:t>
            </a:r>
            <a:r>
              <a:rPr lang="zh-CN" altLang="en-US" dirty="0"/>
              <a:t> </a:t>
            </a:r>
            <a:r>
              <a:rPr lang="en-US" altLang="zh-CN" dirty="0"/>
              <a:t>established.</a:t>
            </a:r>
            <a:r>
              <a:rPr lang="zh-CN" altLang="en-US" dirty="0"/>
              <a:t> </a:t>
            </a:r>
            <a:r>
              <a:rPr lang="en-US" altLang="zh-CN" dirty="0"/>
              <a:t>The</a:t>
            </a:r>
            <a:r>
              <a:rPr lang="zh-CN" altLang="en-US" dirty="0"/>
              <a:t> </a:t>
            </a:r>
            <a:r>
              <a:rPr lang="en-US" altLang="zh-CN" dirty="0"/>
              <a:t>characters</a:t>
            </a:r>
            <a:r>
              <a:rPr lang="zh-CN" altLang="en-US" dirty="0"/>
              <a:t> </a:t>
            </a:r>
            <a:r>
              <a:rPr lang="en-US" altLang="zh-CN" dirty="0"/>
              <a:t>on</a:t>
            </a:r>
            <a:r>
              <a:rPr lang="zh-CN" altLang="en-US" dirty="0"/>
              <a:t> </a:t>
            </a:r>
            <a:r>
              <a:rPr lang="en-US" altLang="zh-CN" dirty="0"/>
              <a:t>it</a:t>
            </a:r>
            <a:r>
              <a:rPr lang="zh-CN" altLang="en-US" dirty="0"/>
              <a:t> </a:t>
            </a:r>
            <a:r>
              <a:rPr lang="en-US" altLang="zh-CN" dirty="0"/>
              <a:t>means</a:t>
            </a:r>
            <a:r>
              <a:rPr lang="zh-CN" altLang="en-US" dirty="0"/>
              <a:t> </a:t>
            </a:r>
            <a:r>
              <a:rPr lang="en-US" altLang="zh-CN" dirty="0"/>
              <a:t>Nation</a:t>
            </a:r>
            <a:r>
              <a:rPr lang="zh-CN" altLang="en-US" dirty="0"/>
              <a:t> </a:t>
            </a:r>
            <a:r>
              <a:rPr lang="en-US" altLang="zh-CN" dirty="0"/>
              <a:t>Established</a:t>
            </a:r>
            <a:r>
              <a:rPr lang="zh-CN" altLang="en-US" dirty="0"/>
              <a:t> </a:t>
            </a:r>
            <a:r>
              <a:rPr lang="en-US" altLang="zh-CN" dirty="0"/>
              <a:t>Tongji</a:t>
            </a:r>
            <a:r>
              <a:rPr lang="zh-CN" altLang="en-US" dirty="0"/>
              <a:t> </a:t>
            </a:r>
            <a:r>
              <a:rPr lang="en-US" altLang="zh-CN" dirty="0"/>
              <a:t>University</a:t>
            </a:r>
          </a:p>
          <a:p>
            <a:endParaRPr lang="en-US" altLang="zh-CN" dirty="0"/>
          </a:p>
          <a:p>
            <a:r>
              <a:rPr lang="en-US" altLang="zh-CN" dirty="0"/>
              <a:t>And</a:t>
            </a:r>
            <a:r>
              <a:rPr lang="zh-CN" altLang="en-US" dirty="0"/>
              <a:t> </a:t>
            </a:r>
            <a:r>
              <a:rPr lang="en-US" altLang="zh-CN" dirty="0"/>
              <a:t>the</a:t>
            </a:r>
            <a:r>
              <a:rPr lang="zh-CN" altLang="en-US" dirty="0"/>
              <a:t> </a:t>
            </a:r>
            <a:r>
              <a:rPr lang="en-US" altLang="zh-CN" dirty="0"/>
              <a:t>bottom</a:t>
            </a:r>
            <a:r>
              <a:rPr lang="zh-CN" altLang="en-US" dirty="0"/>
              <a:t> </a:t>
            </a:r>
            <a:r>
              <a:rPr lang="en-US" altLang="zh-CN" dirty="0"/>
              <a:t>left</a:t>
            </a:r>
            <a:r>
              <a:rPr lang="zh-CN" altLang="en-US" dirty="0"/>
              <a:t> </a:t>
            </a:r>
            <a:r>
              <a:rPr lang="en-US" altLang="zh-CN" dirty="0"/>
              <a:t>picture</a:t>
            </a:r>
            <a:r>
              <a:rPr lang="zh-CN" altLang="en-US" dirty="0"/>
              <a:t> </a:t>
            </a:r>
            <a:r>
              <a:rPr lang="en-US" altLang="zh-CN" dirty="0"/>
              <a:t>is</a:t>
            </a:r>
            <a:r>
              <a:rPr lang="zh-CN" altLang="en-US" dirty="0"/>
              <a:t> </a:t>
            </a:r>
            <a:r>
              <a:rPr lang="en-US" altLang="zh-CN" dirty="0"/>
              <a:t>the</a:t>
            </a:r>
            <a:r>
              <a:rPr lang="zh-CN" altLang="en-US" dirty="0"/>
              <a:t> </a:t>
            </a:r>
            <a:r>
              <a:rPr lang="en-US" altLang="zh-CN" dirty="0"/>
              <a:t>library</a:t>
            </a:r>
            <a:r>
              <a:rPr lang="zh-CN" altLang="en-US" dirty="0"/>
              <a:t> </a:t>
            </a:r>
            <a:r>
              <a:rPr lang="en-US" altLang="zh-CN" dirty="0"/>
              <a:t>in</a:t>
            </a:r>
            <a:r>
              <a:rPr lang="zh-CN" altLang="en-US" dirty="0"/>
              <a:t> </a:t>
            </a:r>
            <a:r>
              <a:rPr lang="en-US" altLang="zh-CN" dirty="0"/>
              <a:t>Jiading</a:t>
            </a:r>
            <a:r>
              <a:rPr lang="zh-CN" altLang="en-US" dirty="0"/>
              <a:t> </a:t>
            </a:r>
            <a:r>
              <a:rPr lang="en-US" altLang="zh-CN" dirty="0"/>
              <a:t>Campus,</a:t>
            </a:r>
            <a:r>
              <a:rPr lang="zh-CN" altLang="en-US" dirty="0"/>
              <a:t> </a:t>
            </a:r>
            <a:r>
              <a:rPr lang="en-US" altLang="zh-CN" dirty="0"/>
              <a:t>I</a:t>
            </a:r>
            <a:r>
              <a:rPr lang="zh-CN" altLang="en-US" dirty="0"/>
              <a:t> </a:t>
            </a:r>
            <a:r>
              <a:rPr lang="en-US" altLang="zh-CN" dirty="0"/>
              <a:t>really</a:t>
            </a:r>
            <a:r>
              <a:rPr lang="zh-CN" altLang="en-US" dirty="0"/>
              <a:t> </a:t>
            </a:r>
            <a:r>
              <a:rPr lang="en-US" altLang="zh-CN" dirty="0"/>
              <a:t>like</a:t>
            </a:r>
            <a:r>
              <a:rPr lang="zh-CN" altLang="en-US" dirty="0"/>
              <a:t> </a:t>
            </a:r>
            <a:r>
              <a:rPr lang="en-US" altLang="zh-CN" dirty="0"/>
              <a:t>it</a:t>
            </a:r>
            <a:r>
              <a:rPr lang="zh-CN" altLang="en-US" dirty="0"/>
              <a:t> </a:t>
            </a:r>
            <a:r>
              <a:rPr lang="en-US" altLang="zh-CN" dirty="0"/>
              <a:t>because</a:t>
            </a:r>
            <a:r>
              <a:rPr lang="zh-CN" altLang="en-US" dirty="0"/>
              <a:t> </a:t>
            </a:r>
            <a:r>
              <a:rPr lang="en-US" altLang="zh-CN" dirty="0"/>
              <a:t>it</a:t>
            </a:r>
            <a:r>
              <a:rPr lang="zh-CN" altLang="en-US" dirty="0"/>
              <a:t> </a:t>
            </a:r>
            <a:r>
              <a:rPr lang="en-US" altLang="zh-CN" dirty="0"/>
              <a:t>has</a:t>
            </a:r>
            <a:r>
              <a:rPr lang="zh-CN" altLang="en-US" dirty="0"/>
              <a:t> </a:t>
            </a:r>
            <a:r>
              <a:rPr lang="en-US" altLang="zh-CN" dirty="0"/>
              <a:t>14</a:t>
            </a:r>
            <a:r>
              <a:rPr lang="zh-CN" altLang="en-US" dirty="0"/>
              <a:t> </a:t>
            </a:r>
            <a:r>
              <a:rPr lang="en-US" altLang="zh-CN" dirty="0"/>
              <a:t>floors</a:t>
            </a:r>
            <a:r>
              <a:rPr lang="zh-CN" altLang="en-US" dirty="0"/>
              <a:t> </a:t>
            </a:r>
            <a:r>
              <a:rPr lang="en-US" altLang="zh-CN" dirty="0"/>
              <a:t>so</a:t>
            </a:r>
            <a:r>
              <a:rPr lang="zh-CN" altLang="en-US" dirty="0"/>
              <a:t> </a:t>
            </a:r>
            <a:r>
              <a:rPr lang="en-US" altLang="zh-CN" dirty="0"/>
              <a:t>there</a:t>
            </a:r>
            <a:r>
              <a:rPr lang="zh-CN" altLang="en-US" dirty="0"/>
              <a:t> </a:t>
            </a:r>
            <a:r>
              <a:rPr lang="en-US" altLang="zh-CN" dirty="0"/>
              <a:t>are</a:t>
            </a:r>
            <a:r>
              <a:rPr lang="zh-CN" altLang="en-US" dirty="0"/>
              <a:t> </a:t>
            </a:r>
            <a:r>
              <a:rPr lang="en-US" altLang="zh-CN" dirty="0"/>
              <a:t>always</a:t>
            </a:r>
            <a:r>
              <a:rPr lang="zh-CN" altLang="en-US" dirty="0"/>
              <a:t> </a:t>
            </a:r>
            <a:r>
              <a:rPr lang="en-US" altLang="zh-CN" dirty="0"/>
              <a:t>seats</a:t>
            </a:r>
            <a:r>
              <a:rPr lang="zh-CN" altLang="en-US" dirty="0"/>
              <a:t> </a:t>
            </a:r>
            <a:r>
              <a:rPr lang="en-US" altLang="zh-CN" dirty="0"/>
              <a:t>available</a:t>
            </a:r>
            <a:r>
              <a:rPr lang="zh-CN" altLang="en-US" dirty="0"/>
              <a:t> </a:t>
            </a:r>
            <a:r>
              <a:rPr lang="en-US" altLang="zh-CN" dirty="0"/>
              <a:t>and</a:t>
            </a:r>
            <a:r>
              <a:rPr lang="zh-CN" altLang="en-US" dirty="0"/>
              <a:t> </a:t>
            </a:r>
            <a:r>
              <a:rPr lang="en-US" altLang="zh-CN" dirty="0"/>
              <a:t>I</a:t>
            </a:r>
            <a:r>
              <a:rPr lang="zh-CN" altLang="en-US" dirty="0"/>
              <a:t> </a:t>
            </a:r>
            <a:r>
              <a:rPr lang="en-US" altLang="zh-CN" dirty="0"/>
              <a:t>don’t</a:t>
            </a:r>
            <a:r>
              <a:rPr lang="zh-CN" altLang="en-US" dirty="0"/>
              <a:t> </a:t>
            </a:r>
            <a:r>
              <a:rPr lang="en-US" altLang="zh-CN" dirty="0"/>
              <a:t>need</a:t>
            </a:r>
            <a:r>
              <a:rPr lang="zh-CN" altLang="en-US" dirty="0"/>
              <a:t> </a:t>
            </a:r>
            <a:r>
              <a:rPr lang="en-US" altLang="zh-CN" dirty="0"/>
              <a:t>to</a:t>
            </a:r>
            <a:r>
              <a:rPr lang="zh-CN" altLang="en-US" dirty="0"/>
              <a:t> </a:t>
            </a:r>
            <a:r>
              <a:rPr lang="en-US" altLang="zh-CN" dirty="0"/>
              <a:t>get</a:t>
            </a:r>
            <a:r>
              <a:rPr lang="zh-CN" altLang="en-US" dirty="0"/>
              <a:t> </a:t>
            </a:r>
            <a:r>
              <a:rPr lang="en-US" altLang="zh-CN" dirty="0"/>
              <a:t>up</a:t>
            </a:r>
            <a:r>
              <a:rPr lang="zh-CN" altLang="en-US" dirty="0"/>
              <a:t> </a:t>
            </a:r>
            <a:r>
              <a:rPr lang="en-US" altLang="zh-CN" dirty="0"/>
              <a:t>early</a:t>
            </a:r>
            <a:r>
              <a:rPr lang="zh-CN" altLang="en-US" dirty="0"/>
              <a:t> </a:t>
            </a:r>
            <a:r>
              <a:rPr lang="en-US" altLang="zh-CN" dirty="0"/>
              <a:t>just</a:t>
            </a:r>
            <a:r>
              <a:rPr lang="zh-CN" altLang="en-US" dirty="0"/>
              <a:t> </a:t>
            </a:r>
            <a:r>
              <a:rPr lang="en-US" altLang="zh-CN" dirty="0"/>
              <a:t>for</a:t>
            </a:r>
            <a:r>
              <a:rPr lang="zh-CN" altLang="en-US" dirty="0"/>
              <a:t> </a:t>
            </a:r>
            <a:r>
              <a:rPr lang="en-US" altLang="zh-CN" dirty="0"/>
              <a:t>occupying</a:t>
            </a:r>
            <a:r>
              <a:rPr lang="zh-CN" altLang="en-US" dirty="0"/>
              <a:t> </a:t>
            </a:r>
            <a:r>
              <a:rPr lang="en-US" altLang="zh-CN" dirty="0"/>
              <a:t>a</a:t>
            </a:r>
            <a:r>
              <a:rPr lang="zh-CN" altLang="en-US" dirty="0"/>
              <a:t> </a:t>
            </a:r>
            <a:r>
              <a:rPr lang="en-US" altLang="zh-CN" dirty="0"/>
              <a:t>seat</a:t>
            </a:r>
            <a:r>
              <a:rPr lang="zh-CN" altLang="en-US" dirty="0"/>
              <a:t> </a:t>
            </a:r>
            <a:r>
              <a:rPr lang="en-US" altLang="zh-CN" dirty="0"/>
              <a:t>there.</a:t>
            </a:r>
            <a:r>
              <a:rPr lang="zh-CN" altLang="en-US" dirty="0"/>
              <a:t> </a:t>
            </a:r>
            <a:r>
              <a:rPr lang="en-US" altLang="zh-CN" dirty="0"/>
              <a:t>The</a:t>
            </a:r>
            <a:r>
              <a:rPr lang="zh-CN" altLang="en-US" dirty="0"/>
              <a:t> </a:t>
            </a:r>
            <a:r>
              <a:rPr lang="en-US" altLang="zh-CN" dirty="0"/>
              <a:t>one</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r>
              <a:rPr lang="en-US" altLang="zh-CN" dirty="0"/>
              <a:t>is</a:t>
            </a:r>
            <a:r>
              <a:rPr lang="zh-CN" altLang="en-US" dirty="0"/>
              <a:t> </a:t>
            </a:r>
            <a:r>
              <a:rPr lang="en-US" altLang="zh-CN" dirty="0"/>
              <a:t>the</a:t>
            </a:r>
            <a:r>
              <a:rPr lang="zh-CN" altLang="en-US" dirty="0"/>
              <a:t> </a:t>
            </a:r>
            <a:r>
              <a:rPr lang="en-US" altLang="zh-CN" dirty="0"/>
              <a:t>road</a:t>
            </a:r>
            <a:r>
              <a:rPr lang="zh-CN" altLang="en-US" dirty="0"/>
              <a:t> </a:t>
            </a:r>
            <a:r>
              <a:rPr lang="en-US" altLang="zh-CN" dirty="0"/>
              <a:t>to</a:t>
            </a:r>
            <a:r>
              <a:rPr lang="zh-CN" altLang="en-US" dirty="0"/>
              <a:t> </a:t>
            </a:r>
            <a:r>
              <a:rPr lang="en-US" altLang="zh-CN" dirty="0"/>
              <a:t>my</a:t>
            </a:r>
            <a:r>
              <a:rPr lang="zh-CN" altLang="en-US" dirty="0"/>
              <a:t> </a:t>
            </a:r>
            <a:r>
              <a:rPr lang="en-US" altLang="zh-CN" dirty="0"/>
              <a:t>department,</a:t>
            </a:r>
            <a:r>
              <a:rPr lang="zh-CN" altLang="en-US" dirty="0"/>
              <a:t> </a:t>
            </a:r>
            <a:r>
              <a:rPr lang="en-US" altLang="zh-CN" dirty="0"/>
              <a:t>School</a:t>
            </a:r>
            <a:r>
              <a:rPr lang="zh-CN" altLang="en-US" dirty="0"/>
              <a:t> </a:t>
            </a:r>
            <a:r>
              <a:rPr lang="en-US" altLang="zh-CN" dirty="0"/>
              <a:t>of</a:t>
            </a:r>
            <a:r>
              <a:rPr lang="zh-CN" altLang="en-US" dirty="0"/>
              <a:t> </a:t>
            </a:r>
            <a:r>
              <a:rPr lang="en-US" altLang="zh-CN" dirty="0"/>
              <a:t>Software</a:t>
            </a:r>
            <a:r>
              <a:rPr lang="zh-CN" altLang="en-US" dirty="0"/>
              <a:t> </a:t>
            </a:r>
            <a:r>
              <a:rPr lang="en-US" altLang="zh-CN" dirty="0"/>
              <a:t>Engineering.</a:t>
            </a:r>
            <a:r>
              <a:rPr lang="zh-CN" altLang="en-US" dirty="0"/>
              <a:t> </a:t>
            </a: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time,</a:t>
            </a:r>
            <a:r>
              <a:rPr lang="zh-CN" altLang="en-US" dirty="0"/>
              <a:t> </a:t>
            </a:r>
            <a:r>
              <a:rPr lang="en-US" altLang="zh-CN" dirty="0"/>
              <a:t>I</a:t>
            </a:r>
            <a:r>
              <a:rPr lang="zh-CN" altLang="en-US" dirty="0"/>
              <a:t> </a:t>
            </a:r>
            <a:r>
              <a:rPr lang="en-US" altLang="zh-CN" dirty="0"/>
              <a:t>rode</a:t>
            </a:r>
            <a:r>
              <a:rPr lang="zh-CN" altLang="en-US" dirty="0"/>
              <a:t> </a:t>
            </a:r>
            <a:r>
              <a:rPr lang="en-US" altLang="zh-CN" dirty="0"/>
              <a:t>a</a:t>
            </a:r>
            <a:r>
              <a:rPr lang="zh-CN" altLang="en-US" dirty="0"/>
              <a:t> </a:t>
            </a:r>
            <a:r>
              <a:rPr lang="en-US" altLang="zh-CN" dirty="0"/>
              <a:t>bike</a:t>
            </a:r>
            <a:r>
              <a:rPr lang="zh-CN" altLang="en-US" dirty="0"/>
              <a:t> </a:t>
            </a:r>
            <a:r>
              <a:rPr lang="en-US" altLang="zh-CN" dirty="0"/>
              <a:t>between</a:t>
            </a:r>
            <a:r>
              <a:rPr lang="zh-CN" altLang="en-US" dirty="0"/>
              <a:t> </a:t>
            </a:r>
            <a:r>
              <a:rPr lang="en-US" altLang="zh-CN" dirty="0"/>
              <a:t>the</a:t>
            </a:r>
            <a:r>
              <a:rPr lang="zh-CN" altLang="en-US" dirty="0"/>
              <a:t> </a:t>
            </a:r>
            <a:r>
              <a:rPr lang="en-US" altLang="zh-CN" dirty="0"/>
              <a:t>dormitory,</a:t>
            </a:r>
            <a:r>
              <a:rPr lang="zh-CN" altLang="en-US" dirty="0"/>
              <a:t> </a:t>
            </a:r>
            <a:r>
              <a:rPr lang="en-US" altLang="zh-CN" dirty="0"/>
              <a:t>the</a:t>
            </a:r>
            <a:r>
              <a:rPr lang="zh-CN" altLang="en-US" dirty="0"/>
              <a:t> </a:t>
            </a:r>
            <a:r>
              <a:rPr lang="en-US" altLang="zh-CN" dirty="0"/>
              <a:t>classroom</a:t>
            </a:r>
            <a:r>
              <a:rPr lang="zh-CN" altLang="en-US" dirty="0"/>
              <a:t> </a:t>
            </a:r>
            <a:r>
              <a:rPr lang="en-US" altLang="zh-CN" dirty="0"/>
              <a:t>and</a:t>
            </a:r>
            <a:r>
              <a:rPr lang="zh-CN" altLang="en-US" dirty="0"/>
              <a:t> </a:t>
            </a:r>
            <a:r>
              <a:rPr lang="en-US" altLang="zh-CN" dirty="0"/>
              <a:t>the</a:t>
            </a:r>
            <a:r>
              <a:rPr lang="zh-CN" altLang="en-US" dirty="0"/>
              <a:t> </a:t>
            </a:r>
            <a:r>
              <a:rPr lang="en-US" altLang="zh-CN" dirty="0"/>
              <a:t>school</a:t>
            </a:r>
            <a:r>
              <a:rPr lang="zh-CN" altLang="en-US" dirty="0"/>
              <a:t> </a:t>
            </a:r>
            <a:r>
              <a:rPr lang="en-US" altLang="zh-CN" dirty="0"/>
              <a:t>lab.</a:t>
            </a:r>
            <a:r>
              <a:rPr lang="zh-CN" altLang="en-US" dirty="0"/>
              <a:t> </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18</a:t>
            </a:fld>
            <a:endParaRPr lang="en-US"/>
          </a:p>
        </p:txBody>
      </p:sp>
    </p:spTree>
    <p:extLst>
      <p:ext uri="{BB962C8B-B14F-4D97-AF65-F5344CB8AC3E}">
        <p14:creationId xmlns:p14="http://schemas.microsoft.com/office/powerpoint/2010/main" val="296696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CN" altLang="en-US" dirty="0"/>
              <a:t> </a:t>
            </a:r>
            <a:r>
              <a:rPr lang="en-US" altLang="zh-CN" dirty="0"/>
              <a:t>here</a:t>
            </a:r>
            <a:r>
              <a:rPr lang="zh-CN" altLang="en-US" dirty="0"/>
              <a:t> </a:t>
            </a:r>
            <a:r>
              <a:rPr lang="en-US" altLang="zh-CN" dirty="0"/>
              <a:t>comes</a:t>
            </a:r>
            <a:r>
              <a:rPr lang="zh-CN" altLang="en-US" dirty="0"/>
              <a:t> </a:t>
            </a:r>
            <a:r>
              <a:rPr lang="en-US" altLang="zh-CN" dirty="0"/>
              <a:t>a</a:t>
            </a:r>
            <a:r>
              <a:rPr lang="zh-CN" altLang="en-US" dirty="0"/>
              <a:t> </a:t>
            </a:r>
            <a:r>
              <a:rPr lang="en-US" altLang="zh-CN" dirty="0"/>
              <a:t>famous</a:t>
            </a:r>
            <a:r>
              <a:rPr lang="zh-CN" altLang="en-US" dirty="0"/>
              <a:t> </a:t>
            </a:r>
            <a:r>
              <a:rPr lang="en-US" altLang="zh-CN" dirty="0"/>
              <a:t>road</a:t>
            </a:r>
            <a:r>
              <a:rPr lang="zh-CN" altLang="en-US" dirty="0"/>
              <a:t> </a:t>
            </a:r>
            <a:r>
              <a:rPr lang="en-US" altLang="zh-CN" dirty="0"/>
              <a:t>in</a:t>
            </a:r>
            <a:r>
              <a:rPr lang="zh-CN" altLang="en-US" dirty="0"/>
              <a:t> </a:t>
            </a:r>
            <a:r>
              <a:rPr lang="en-US" altLang="zh-CN" dirty="0"/>
              <a:t>my</a:t>
            </a:r>
            <a:r>
              <a:rPr lang="zh-CN" altLang="en-US" dirty="0"/>
              <a:t> </a:t>
            </a:r>
            <a:r>
              <a:rPr lang="en-US" altLang="zh-CN" dirty="0"/>
              <a:t>university</a:t>
            </a:r>
            <a:r>
              <a:rPr lang="zh-CN" altLang="en-US" dirty="0"/>
              <a:t> </a:t>
            </a:r>
            <a:r>
              <a:rPr lang="en-US" altLang="zh-CN" dirty="0"/>
              <a:t>among</a:t>
            </a:r>
            <a:r>
              <a:rPr lang="zh-CN" altLang="en-US" dirty="0"/>
              <a:t> </a:t>
            </a:r>
            <a:r>
              <a:rPr lang="en-US" altLang="zh-CN" dirty="0"/>
              <a:t>Shanghai</a:t>
            </a:r>
            <a:r>
              <a:rPr lang="zh-CN" altLang="en-US" dirty="0"/>
              <a:t> </a:t>
            </a:r>
            <a:r>
              <a:rPr lang="en-US" altLang="zh-CN" dirty="0"/>
              <a:t>residence.</a:t>
            </a:r>
            <a:r>
              <a:rPr lang="zh-CN" altLang="en-US" dirty="0"/>
              <a:t> </a:t>
            </a:r>
            <a:r>
              <a:rPr lang="en-US" altLang="zh-CN" dirty="0"/>
              <a:t>The</a:t>
            </a:r>
            <a:r>
              <a:rPr lang="zh-CN" altLang="en-US" dirty="0"/>
              <a:t> </a:t>
            </a:r>
            <a:r>
              <a:rPr lang="en-US" altLang="zh-CN" dirty="0"/>
              <a:t>Sakura road</a:t>
            </a:r>
            <a:r>
              <a:rPr lang="zh-CN" altLang="en-US" dirty="0"/>
              <a:t> </a:t>
            </a:r>
            <a:r>
              <a:rPr lang="en-US" altLang="zh-CN" dirty="0"/>
              <a:t>is a landscape that Japanese friends gave Tongji University the</a:t>
            </a:r>
            <a:r>
              <a:rPr lang="zh-CN" altLang="en-US" dirty="0"/>
              <a:t> </a:t>
            </a:r>
            <a:r>
              <a:rPr lang="en-US" altLang="zh-CN" dirty="0"/>
              <a:t>trees</a:t>
            </a:r>
            <a:r>
              <a:rPr lang="zh-CN" altLang="en-US" dirty="0"/>
              <a:t> </a:t>
            </a:r>
            <a:r>
              <a:rPr lang="en-US" altLang="zh-CN" dirty="0"/>
              <a:t>to plant on Sakura Avenue to promote the</a:t>
            </a:r>
            <a:r>
              <a:rPr lang="zh-CN" altLang="en-US" dirty="0"/>
              <a:t> </a:t>
            </a:r>
            <a:r>
              <a:rPr lang="en-US" altLang="zh-CN" dirty="0"/>
              <a:t>friendship and cooperation</a:t>
            </a:r>
            <a:r>
              <a:rPr lang="zh-CN" altLang="en-US" dirty="0"/>
              <a:t> </a:t>
            </a:r>
            <a:r>
              <a:rPr lang="en-US" altLang="zh-CN" dirty="0"/>
              <a:t>between</a:t>
            </a:r>
            <a:r>
              <a:rPr lang="zh-CN" altLang="en-US" dirty="0"/>
              <a:t> </a:t>
            </a:r>
            <a:r>
              <a:rPr lang="en-US" altLang="zh-CN" dirty="0"/>
              <a:t>Tongji</a:t>
            </a:r>
            <a:r>
              <a:rPr lang="zh-CN" altLang="en-US" dirty="0"/>
              <a:t> </a:t>
            </a:r>
            <a:r>
              <a:rPr lang="en-US" altLang="zh-CN" dirty="0"/>
              <a:t>University</a:t>
            </a:r>
            <a:r>
              <a:rPr lang="zh-CN" altLang="en-US" dirty="0"/>
              <a:t> </a:t>
            </a:r>
            <a:r>
              <a:rPr lang="en-US" altLang="zh-CN" dirty="0"/>
              <a:t>and</a:t>
            </a:r>
            <a:r>
              <a:rPr lang="zh-CN" altLang="en-US" dirty="0"/>
              <a:t> </a:t>
            </a:r>
            <a:r>
              <a:rPr lang="en-US" altLang="zh-CN" dirty="0"/>
              <a:t>Japanese.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road</a:t>
            </a:r>
            <a:r>
              <a:rPr lang="zh-CN" altLang="en-US" dirty="0"/>
              <a:t> </a:t>
            </a:r>
            <a:r>
              <a:rPr lang="en-US" altLang="zh-CN" dirty="0"/>
              <a:t>is</a:t>
            </a:r>
            <a:r>
              <a:rPr lang="zh-CN" altLang="en-US" dirty="0"/>
              <a:t> </a:t>
            </a:r>
            <a:r>
              <a:rPr lang="en-US" altLang="zh-CN" dirty="0"/>
              <a:t>fully</a:t>
            </a:r>
            <a:r>
              <a:rPr lang="zh-CN" altLang="en-US" dirty="0"/>
              <a:t> </a:t>
            </a:r>
            <a:r>
              <a:rPr lang="en-US" altLang="zh-CN" dirty="0"/>
              <a:t>planted</a:t>
            </a:r>
            <a:r>
              <a:rPr lang="zh-CN" altLang="en-US" dirty="0"/>
              <a:t> </a:t>
            </a:r>
            <a:r>
              <a:rPr lang="en-US" altLang="zh-CN" dirty="0"/>
              <a:t>with</a:t>
            </a:r>
            <a:r>
              <a:rPr lang="zh-CN" altLang="en-US" dirty="0"/>
              <a:t> </a:t>
            </a:r>
            <a:r>
              <a:rPr lang="en-US" altLang="zh-CN" dirty="0"/>
              <a:t>cheery</a:t>
            </a:r>
            <a:r>
              <a:rPr lang="zh-CN" altLang="en-US" dirty="0"/>
              <a:t> </a:t>
            </a:r>
            <a:r>
              <a:rPr lang="en-US" altLang="zh-CN" dirty="0"/>
              <a:t>and</a:t>
            </a:r>
            <a:r>
              <a:rPr lang="zh-CN" altLang="en-US" dirty="0"/>
              <a:t> </a:t>
            </a:r>
            <a:r>
              <a:rPr lang="en-US" altLang="zh-CN" dirty="0"/>
              <a:t>when</a:t>
            </a:r>
            <a:r>
              <a:rPr lang="zh-CN" altLang="en-US" dirty="0"/>
              <a:t> </a:t>
            </a:r>
            <a:r>
              <a:rPr lang="en-US" altLang="zh-CN" dirty="0"/>
              <a:t>the</a:t>
            </a:r>
            <a:r>
              <a:rPr lang="zh-CN" altLang="en-US" dirty="0"/>
              <a:t> </a:t>
            </a:r>
            <a:r>
              <a:rPr lang="en-US" altLang="zh-CN" dirty="0"/>
              <a:t>flowers</a:t>
            </a:r>
            <a:r>
              <a:rPr lang="zh-CN" altLang="en-US" dirty="0"/>
              <a:t> </a:t>
            </a:r>
            <a:r>
              <a:rPr lang="en-US" altLang="zh-CN" dirty="0"/>
              <a:t>blossom</a:t>
            </a:r>
            <a:r>
              <a:rPr lang="zh-CN" altLang="en-US" dirty="0"/>
              <a:t> </a:t>
            </a:r>
            <a:r>
              <a:rPr lang="en-US" altLang="zh-CN" dirty="0"/>
              <a:t>in</a:t>
            </a:r>
            <a:r>
              <a:rPr lang="zh-CN" altLang="en-US" dirty="0"/>
              <a:t> </a:t>
            </a:r>
            <a:r>
              <a:rPr lang="en-US" altLang="zh-CN" dirty="0"/>
              <a:t>March</a:t>
            </a:r>
            <a:r>
              <a:rPr lang="zh-CN" altLang="en-US" dirty="0"/>
              <a:t> </a:t>
            </a:r>
            <a:r>
              <a:rPr lang="en-US" altLang="zh-CN" dirty="0"/>
              <a:t>or</a:t>
            </a:r>
            <a:r>
              <a:rPr lang="zh-CN" altLang="en-US" dirty="0"/>
              <a:t> </a:t>
            </a:r>
            <a:r>
              <a:rPr lang="en-US" altLang="zh-CN" dirty="0"/>
              <a:t>May,</a:t>
            </a:r>
            <a:r>
              <a:rPr lang="zh-CN" altLang="en-US" dirty="0"/>
              <a:t> </a:t>
            </a:r>
            <a:r>
              <a:rPr lang="en-US" altLang="zh-CN" dirty="0"/>
              <a:t>which</a:t>
            </a:r>
            <a:r>
              <a:rPr lang="zh-CN" altLang="en-US" dirty="0"/>
              <a:t> </a:t>
            </a:r>
            <a:r>
              <a:rPr lang="en-US" altLang="zh-CN" dirty="0"/>
              <a:t>is</a:t>
            </a:r>
            <a:r>
              <a:rPr lang="zh-CN" altLang="en-US" dirty="0"/>
              <a:t> </a:t>
            </a:r>
            <a:r>
              <a:rPr lang="en-US" altLang="zh-CN" dirty="0"/>
              <a:t>just</a:t>
            </a:r>
            <a:r>
              <a:rPr lang="zh-CN" altLang="en-US" dirty="0"/>
              <a:t> </a:t>
            </a:r>
            <a:r>
              <a:rPr lang="en-US" altLang="zh-CN" dirty="0"/>
              <a:t>in the graduation season of each year,</a:t>
            </a:r>
            <a:r>
              <a:rPr lang="zh-CN" altLang="en-US" dirty="0"/>
              <a:t> </a:t>
            </a:r>
            <a:r>
              <a:rPr lang="en-US" altLang="zh-CN" dirty="0"/>
              <a:t>the</a:t>
            </a:r>
            <a:r>
              <a:rPr lang="zh-CN" altLang="en-US" dirty="0"/>
              <a:t> </a:t>
            </a:r>
            <a:r>
              <a:rPr lang="en-US" altLang="zh-CN" dirty="0"/>
              <a:t>road</a:t>
            </a:r>
            <a:r>
              <a:rPr lang="zh-CN" altLang="en-US" dirty="0"/>
              <a:t> </a:t>
            </a:r>
            <a:r>
              <a:rPr lang="en-US" altLang="zh-CN" dirty="0"/>
              <a:t>will</a:t>
            </a:r>
            <a:r>
              <a:rPr lang="zh-CN" altLang="en-US" dirty="0"/>
              <a:t> </a:t>
            </a:r>
            <a:r>
              <a:rPr lang="en-US" altLang="zh-CN" dirty="0"/>
              <a:t>be</a:t>
            </a:r>
            <a:r>
              <a:rPr lang="zh-CN" altLang="en-US" dirty="0"/>
              <a:t> </a:t>
            </a:r>
            <a:r>
              <a:rPr lang="en-US" altLang="zh-CN" dirty="0"/>
              <a:t>crowed</a:t>
            </a:r>
            <a:r>
              <a:rPr lang="zh-CN" altLang="en-US" dirty="0"/>
              <a:t> </a:t>
            </a:r>
            <a:r>
              <a:rPr lang="en-US" altLang="zh-CN" dirty="0"/>
              <a:t>with</a:t>
            </a:r>
            <a:r>
              <a:rPr lang="zh-CN" altLang="en-US" dirty="0"/>
              <a:t> </a:t>
            </a:r>
            <a:r>
              <a:rPr lang="en-US" altLang="zh-CN" dirty="0"/>
              <a:t>so</a:t>
            </a:r>
            <a:r>
              <a:rPr lang="zh-CN" altLang="en-US" dirty="0"/>
              <a:t> </a:t>
            </a:r>
            <a:r>
              <a:rPr lang="en-US" altLang="zh-CN" dirty="0"/>
              <a:t>many</a:t>
            </a:r>
            <a:r>
              <a:rPr lang="zh-CN" altLang="en-US" dirty="0"/>
              <a:t> </a:t>
            </a:r>
            <a:r>
              <a:rPr lang="en-US" altLang="zh-CN" dirty="0"/>
              <a:t>people</a:t>
            </a:r>
            <a:r>
              <a:rPr lang="zh-CN" altLang="en-US" dirty="0"/>
              <a:t> </a:t>
            </a:r>
            <a:r>
              <a:rPr lang="en-US" altLang="zh-CN" dirty="0"/>
              <a:t>taking</a:t>
            </a:r>
            <a:r>
              <a:rPr lang="zh-CN" altLang="en-US" dirty="0"/>
              <a:t> </a:t>
            </a:r>
            <a:r>
              <a:rPr lang="en-US" altLang="zh-CN" dirty="0"/>
              <a:t>photos.</a:t>
            </a:r>
            <a:r>
              <a:rPr lang="zh-CN" altLang="en-US" dirty="0"/>
              <a:t> </a:t>
            </a:r>
            <a:r>
              <a:rPr lang="en-US" altLang="zh-CN" dirty="0"/>
              <a:t>At that time, there will be a series</a:t>
            </a:r>
            <a:r>
              <a:rPr lang="zh-CN" altLang="en-US" dirty="0"/>
              <a:t> </a:t>
            </a:r>
            <a:r>
              <a:rPr lang="en-US" altLang="zh-CN" dirty="0"/>
              <a:t>of</a:t>
            </a:r>
            <a:r>
              <a:rPr lang="zh-CN" altLang="en-US" dirty="0"/>
              <a:t> </a:t>
            </a:r>
            <a:r>
              <a:rPr lang="en-US" altLang="zh-CN" dirty="0"/>
              <a:t>activities</a:t>
            </a:r>
            <a:r>
              <a:rPr lang="zh-CN" altLang="en-US" dirty="0"/>
              <a:t> </a:t>
            </a:r>
            <a:r>
              <a:rPr lang="en-US" altLang="zh-CN" dirty="0"/>
              <a:t>held by Tongji University Student Union, attracting tourists from all over Shanghai</a:t>
            </a:r>
            <a:r>
              <a:rPr lang="zh-CN" altLang="en-US" dirty="0"/>
              <a:t> </a:t>
            </a:r>
            <a:r>
              <a:rPr lang="en-US" altLang="zh-CN" dirty="0"/>
              <a:t>come to visit.</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picture</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r>
              <a:rPr lang="en-US" altLang="zh-CN" dirty="0"/>
              <a:t>is</a:t>
            </a:r>
            <a:r>
              <a:rPr lang="zh-CN" altLang="en-US" dirty="0"/>
              <a:t> </a:t>
            </a:r>
            <a:r>
              <a:rPr lang="en-US" altLang="zh-CN" dirty="0"/>
              <a:t>photographed</a:t>
            </a:r>
            <a:r>
              <a:rPr lang="zh-CN" altLang="en-US" dirty="0"/>
              <a:t> </a:t>
            </a:r>
            <a:r>
              <a:rPr lang="en-US" altLang="zh-CN" dirty="0"/>
              <a:t>by</a:t>
            </a:r>
            <a:r>
              <a:rPr lang="zh-CN" altLang="en-US" dirty="0"/>
              <a:t> </a:t>
            </a:r>
            <a:r>
              <a:rPr lang="en-US" altLang="zh-CN" dirty="0"/>
              <a:t>my</a:t>
            </a:r>
            <a:r>
              <a:rPr lang="zh-CN" altLang="en-US" dirty="0"/>
              <a:t> </a:t>
            </a:r>
            <a:r>
              <a:rPr lang="en-US" altLang="zh-CN" dirty="0"/>
              <a:t>friend,</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the</a:t>
            </a:r>
            <a:r>
              <a:rPr lang="zh-CN" altLang="en-US" dirty="0"/>
              <a:t> </a:t>
            </a:r>
            <a:r>
              <a:rPr lang="en-US" altLang="zh-CN" dirty="0"/>
              <a:t>cherry</a:t>
            </a:r>
            <a:r>
              <a:rPr lang="zh-CN" altLang="en-US" dirty="0"/>
              <a:t> </a:t>
            </a:r>
            <a:r>
              <a:rPr lang="en-US" altLang="zh-CN" dirty="0"/>
              <a:t>is</a:t>
            </a:r>
            <a:r>
              <a:rPr lang="zh-CN" altLang="en-US" dirty="0"/>
              <a:t> </a:t>
            </a:r>
            <a:r>
              <a:rPr lang="en-US" altLang="zh-CN" dirty="0"/>
              <a:t>dream</a:t>
            </a:r>
            <a:r>
              <a:rPr lang="zh-CN" altLang="en-US" dirty="0"/>
              <a:t> </a:t>
            </a:r>
            <a:r>
              <a:rPr lang="en-US" altLang="zh-CN" dirty="0"/>
              <a:t>like</a:t>
            </a:r>
            <a:r>
              <a:rPr lang="zh-CN" altLang="en-US" dirty="0"/>
              <a:t> </a:t>
            </a:r>
            <a:r>
              <a:rPr lang="en-US" altLang="zh-CN" dirty="0"/>
              <a:t>beautiful</a:t>
            </a:r>
            <a:r>
              <a:rPr lang="zh-CN" altLang="en-US" dirty="0"/>
              <a:t> </a:t>
            </a:r>
            <a:r>
              <a:rPr lang="en-US" altLang="zh-CN" dirty="0"/>
              <a:t>in</a:t>
            </a:r>
            <a:r>
              <a:rPr lang="zh-CN" altLang="en-US" dirty="0"/>
              <a:t> </a:t>
            </a:r>
            <a:r>
              <a:rPr lang="en-US" altLang="zh-CN" dirty="0"/>
              <a:t>the</a:t>
            </a:r>
            <a:r>
              <a:rPr lang="zh-CN" altLang="en-US" dirty="0"/>
              <a:t> </a:t>
            </a:r>
            <a:r>
              <a:rPr lang="en-US" altLang="zh-CN" dirty="0"/>
              <a:t>night,</a:t>
            </a:r>
            <a:r>
              <a:rPr lang="zh-CN" altLang="en-US" dirty="0"/>
              <a:t> </a:t>
            </a:r>
            <a:r>
              <a:rPr lang="en-US" altLang="zh-CN" dirty="0"/>
              <a:t>half-cover</a:t>
            </a:r>
            <a:r>
              <a:rPr lang="zh-CN" altLang="en-US" dirty="0"/>
              <a:t> </a:t>
            </a:r>
            <a:r>
              <a:rPr lang="en-US" altLang="zh-CN" dirty="0"/>
              <a:t>by</a:t>
            </a:r>
            <a:r>
              <a:rPr lang="zh-CN" altLang="en-US" dirty="0"/>
              <a:t> </a:t>
            </a:r>
            <a:r>
              <a:rPr lang="en-US" altLang="zh-CN" dirty="0"/>
              <a:t>the</a:t>
            </a:r>
            <a:r>
              <a:rPr lang="zh-CN" altLang="en-US" dirty="0"/>
              <a:t> </a:t>
            </a:r>
            <a:r>
              <a:rPr lang="en-US" altLang="zh-CN" dirty="0"/>
              <a:t>light.</a:t>
            </a:r>
            <a:r>
              <a:rPr lang="zh-CN" altLang="en-US" dirty="0"/>
              <a:t> </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19</a:t>
            </a:fld>
            <a:endParaRPr lang="en-US"/>
          </a:p>
        </p:txBody>
      </p:sp>
    </p:spTree>
    <p:extLst>
      <p:ext uri="{BB962C8B-B14F-4D97-AF65-F5344CB8AC3E}">
        <p14:creationId xmlns:p14="http://schemas.microsoft.com/office/powerpoint/2010/main" val="314579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a:t>
            </a:r>
            <a:r>
              <a:rPr lang="en-US" altLang="zh-CN" dirty="0"/>
              <a:t>I</a:t>
            </a:r>
            <a:r>
              <a:rPr lang="zh-CN" altLang="en-US" dirty="0"/>
              <a:t> </a:t>
            </a:r>
            <a:r>
              <a:rPr lang="en-US" baseline="0" dirty="0"/>
              <a:t>focus on now are based on the </a:t>
            </a:r>
            <a:r>
              <a:rPr lang="en-US" altLang="zh-CN" baseline="0" dirty="0"/>
              <a:t>former</a:t>
            </a:r>
            <a:r>
              <a:rPr lang="zh-CN" altLang="en-US" baseline="0" dirty="0"/>
              <a:t> </a:t>
            </a:r>
            <a:r>
              <a:rPr lang="en-US" altLang="zh-CN" baseline="0" dirty="0"/>
              <a:t>work</a:t>
            </a:r>
            <a:r>
              <a:rPr lang="zh-CN" altLang="en-US" baseline="0" dirty="0"/>
              <a:t> </a:t>
            </a:r>
            <a:r>
              <a:rPr lang="en-US" altLang="zh-CN" baseline="0" dirty="0"/>
              <a:t>of</a:t>
            </a:r>
            <a:r>
              <a:rPr lang="zh-CN" altLang="en-US" baseline="0" dirty="0"/>
              <a:t> </a:t>
            </a:r>
            <a:r>
              <a:rPr lang="en-US" altLang="zh-CN" baseline="0" dirty="0"/>
              <a:t>Rebecca’s</a:t>
            </a:r>
            <a:r>
              <a:rPr lang="zh-CN" altLang="en-US" baseline="0" dirty="0"/>
              <a:t> </a:t>
            </a:r>
            <a:r>
              <a:rPr lang="en-US" altLang="zh-CN" baseline="0" dirty="0"/>
              <a:t>project</a:t>
            </a:r>
            <a:r>
              <a:rPr lang="zh-CN" altLang="en-US" baseline="0" dirty="0"/>
              <a:t> </a:t>
            </a:r>
            <a:r>
              <a:rPr lang="en-US" baseline="0" dirty="0"/>
              <a:t>Central Line Tutor. Since most of you </a:t>
            </a:r>
            <a:r>
              <a:rPr lang="en-US" altLang="zh-CN" baseline="0" dirty="0"/>
              <a:t>have</a:t>
            </a:r>
            <a:r>
              <a:rPr lang="zh-CN" altLang="en-US" baseline="0" dirty="0"/>
              <a:t> </a:t>
            </a:r>
            <a:r>
              <a:rPr lang="en-US" altLang="zh-CN" baseline="0" dirty="0"/>
              <a:t>already</a:t>
            </a:r>
            <a:r>
              <a:rPr lang="zh-CN" altLang="en-US" baseline="0" dirty="0"/>
              <a:t> </a:t>
            </a:r>
            <a:r>
              <a:rPr lang="en-US" altLang="zh-CN" baseline="0" dirty="0"/>
              <a:t>known</a:t>
            </a:r>
            <a:r>
              <a:rPr lang="zh-CN" altLang="en-US" baseline="0" dirty="0"/>
              <a:t> </a:t>
            </a:r>
            <a:r>
              <a:rPr lang="en-US" altLang="zh-CN" baseline="0" dirty="0"/>
              <a:t>about</a:t>
            </a:r>
            <a:r>
              <a:rPr lang="zh-CN" altLang="en-US" baseline="0" dirty="0"/>
              <a:t> </a:t>
            </a:r>
            <a:r>
              <a:rPr lang="en-US" altLang="zh-CN" baseline="0" dirty="0"/>
              <a:t>that</a:t>
            </a:r>
            <a:r>
              <a:rPr lang="en-US" baseline="0" dirty="0"/>
              <a:t>, here I will just made a quick review of the former work. </a:t>
            </a:r>
          </a:p>
          <a:p>
            <a:r>
              <a:rPr lang="en-US" baseline="0" dirty="0"/>
              <a:t>Central line tutor aims to provide instruction and feedback to trainees in real-time by using automated workflow detection. The previous tools identified method is based on </a:t>
            </a:r>
            <a:r>
              <a:rPr lang="en-US" altLang="zh-CN" baseline="0" dirty="0"/>
              <a:t>the</a:t>
            </a:r>
            <a:r>
              <a:rPr lang="zh-CN" altLang="en-US" baseline="0" dirty="0"/>
              <a:t> </a:t>
            </a:r>
            <a:r>
              <a:rPr lang="en-US" baseline="0" dirty="0"/>
              <a:t>histogram of hue values and the tools are located by finding region with the most similar histogram.</a:t>
            </a:r>
          </a:p>
        </p:txBody>
      </p:sp>
      <p:sp>
        <p:nvSpPr>
          <p:cNvPr id="4" name="Slide Number Placeholder 3"/>
          <p:cNvSpPr>
            <a:spLocks noGrp="1"/>
          </p:cNvSpPr>
          <p:nvPr>
            <p:ph type="sldNum" sz="quarter" idx="10"/>
          </p:nvPr>
        </p:nvSpPr>
        <p:spPr/>
        <p:txBody>
          <a:bodyPr/>
          <a:lstStyle/>
          <a:p>
            <a:fld id="{AB9AB302-6763-4E75-90C3-F1BCB29DF841}" type="slidenum">
              <a:rPr lang="en-US" smtClean="0"/>
              <a:t>2</a:t>
            </a:fld>
            <a:endParaRPr lang="en-US"/>
          </a:p>
        </p:txBody>
      </p:sp>
    </p:spTree>
    <p:extLst>
      <p:ext uri="{BB962C8B-B14F-4D97-AF65-F5344CB8AC3E}">
        <p14:creationId xmlns:p14="http://schemas.microsoft.com/office/powerpoint/2010/main" val="80650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things I eat everyday in China.</a:t>
            </a:r>
            <a:r>
              <a:rPr lang="zh-CN" altLang="en-US" dirty="0"/>
              <a:t> </a:t>
            </a:r>
            <a:r>
              <a:rPr lang="en-US" altLang="zh-CN" dirty="0"/>
              <a:t>Some of them are very local in Shanghai.</a:t>
            </a:r>
            <a:r>
              <a:rPr lang="zh-CN" altLang="en-US" dirty="0"/>
              <a:t> </a:t>
            </a:r>
            <a:r>
              <a:rPr lang="en-US" altLang="zh-CN" dirty="0"/>
              <a:t>Like</a:t>
            </a:r>
            <a:r>
              <a:rPr lang="zh-CN" altLang="en-US" dirty="0"/>
              <a:t> </a:t>
            </a:r>
            <a:r>
              <a:rPr lang="en-US" altLang="zh-CN" dirty="0"/>
              <a:t>the</a:t>
            </a:r>
            <a:r>
              <a:rPr lang="zh-CN" altLang="en-US" dirty="0"/>
              <a:t> </a:t>
            </a:r>
            <a:r>
              <a:rPr lang="en-US" altLang="zh-CN" dirty="0"/>
              <a:t>Green</a:t>
            </a:r>
            <a:r>
              <a:rPr lang="zh-CN" altLang="en-US" dirty="0"/>
              <a:t> </a:t>
            </a:r>
            <a:r>
              <a:rPr lang="en-US" altLang="zh-CN" dirty="0"/>
              <a:t>Dumplings</a:t>
            </a:r>
            <a:r>
              <a:rPr lang="zh-CN" altLang="en-US" dirty="0"/>
              <a:t> </a:t>
            </a:r>
            <a:r>
              <a:rPr lang="en-US" altLang="zh-CN" dirty="0"/>
              <a:t>in</a:t>
            </a:r>
            <a:r>
              <a:rPr lang="zh-CN" altLang="en-US" dirty="0"/>
              <a:t> </a:t>
            </a:r>
            <a:r>
              <a:rPr lang="en-US" altLang="zh-CN" dirty="0"/>
              <a:t>the</a:t>
            </a:r>
            <a:r>
              <a:rPr lang="zh-CN" altLang="en-US" dirty="0"/>
              <a:t> </a:t>
            </a:r>
            <a:r>
              <a:rPr lang="en-US" altLang="zh-CN" dirty="0"/>
              <a:t>middle.</a:t>
            </a:r>
            <a:r>
              <a:rPr lang="zh-CN" altLang="en-US" dirty="0"/>
              <a:t> </a:t>
            </a:r>
            <a:r>
              <a:rPr lang="en-US" altLang="zh-CN" dirty="0"/>
              <a:t>It</a:t>
            </a:r>
            <a:r>
              <a:rPr lang="zh-CN" altLang="en-US" dirty="0"/>
              <a:t> </a:t>
            </a:r>
            <a:r>
              <a:rPr lang="en-US" altLang="zh-CN" dirty="0"/>
              <a:t>is</a:t>
            </a:r>
            <a:r>
              <a:rPr lang="zh-CN" altLang="en-US" dirty="0"/>
              <a:t> </a:t>
            </a:r>
            <a:r>
              <a:rPr lang="en-US" altLang="zh-CN" dirty="0"/>
              <a:t>a</a:t>
            </a:r>
            <a:r>
              <a:rPr lang="zh-CN" altLang="en-US" dirty="0"/>
              <a:t> </a:t>
            </a:r>
            <a:r>
              <a:rPr lang="en-US" altLang="zh-CN" dirty="0"/>
              <a:t>traditional</a:t>
            </a:r>
            <a:r>
              <a:rPr lang="zh-CN" altLang="en-US" dirty="0"/>
              <a:t> </a:t>
            </a:r>
            <a:r>
              <a:rPr lang="en-US" altLang="zh-CN" dirty="0"/>
              <a:t>snack</a:t>
            </a:r>
            <a:r>
              <a:rPr lang="zh-CN" altLang="en-US" dirty="0"/>
              <a:t> </a:t>
            </a:r>
            <a:r>
              <a:rPr lang="en-US" altLang="zh-CN" dirty="0"/>
              <a:t>made</a:t>
            </a:r>
            <a:r>
              <a:rPr lang="zh-CN" altLang="en-US" dirty="0"/>
              <a:t> </a:t>
            </a:r>
            <a:r>
              <a:rPr lang="en-US" altLang="zh-CN" dirty="0"/>
              <a:t>by</a:t>
            </a:r>
            <a:r>
              <a:rPr lang="zh-CN" altLang="en-US" dirty="0"/>
              <a:t> </a:t>
            </a:r>
            <a:r>
              <a:rPr lang="en-US" altLang="zh-CN" dirty="0"/>
              <a:t>glutinous rice flour</a:t>
            </a:r>
            <a:r>
              <a:rPr lang="zh-CN" altLang="en-US" dirty="0"/>
              <a:t> </a:t>
            </a:r>
            <a:r>
              <a:rPr lang="en-US" altLang="zh-CN" dirty="0"/>
              <a:t>and</a:t>
            </a:r>
            <a:r>
              <a:rPr lang="zh-CN" altLang="en-US" dirty="0"/>
              <a:t> </a:t>
            </a:r>
            <a:r>
              <a:rPr lang="en-US" altLang="zh-CN" dirty="0"/>
              <a:t>sweetened</a:t>
            </a:r>
            <a:r>
              <a:rPr lang="zh-CN" altLang="en-US" dirty="0"/>
              <a:t> </a:t>
            </a:r>
            <a:r>
              <a:rPr lang="en-US" altLang="zh-CN" dirty="0"/>
              <a:t>bean</a:t>
            </a:r>
            <a:r>
              <a:rPr lang="zh-CN" altLang="en-US" dirty="0"/>
              <a:t> </a:t>
            </a:r>
            <a:r>
              <a:rPr lang="en-US" altLang="zh-CN" dirty="0"/>
              <a:t>paste.</a:t>
            </a:r>
            <a:r>
              <a:rPr lang="zh-CN" altLang="en-US" dirty="0"/>
              <a:t> </a:t>
            </a:r>
            <a:r>
              <a:rPr lang="en-US" altLang="zh-CN" dirty="0"/>
              <a:t>I</a:t>
            </a:r>
            <a:r>
              <a:rPr lang="zh-CN" altLang="en-US" dirty="0"/>
              <a:t> </a:t>
            </a:r>
            <a:r>
              <a:rPr lang="en-US" altLang="zh-CN" dirty="0"/>
              <a:t>really</a:t>
            </a:r>
            <a:r>
              <a:rPr lang="zh-CN" altLang="en-US" dirty="0"/>
              <a:t> </a:t>
            </a:r>
            <a:r>
              <a:rPr lang="en-US" altLang="zh-CN" dirty="0"/>
              <a:t>like</a:t>
            </a:r>
            <a:r>
              <a:rPr lang="zh-CN" altLang="en-US" dirty="0"/>
              <a:t> </a:t>
            </a:r>
            <a:r>
              <a:rPr lang="en-US" altLang="zh-CN" dirty="0"/>
              <a:t>them</a:t>
            </a:r>
            <a:r>
              <a:rPr lang="zh-CN" altLang="en-US" dirty="0"/>
              <a:t> </a:t>
            </a:r>
            <a:r>
              <a:rPr lang="en-US" altLang="zh-CN" dirty="0"/>
              <a:t>for</a:t>
            </a:r>
            <a:r>
              <a:rPr lang="zh-CN" altLang="en-US" dirty="0"/>
              <a:t> </a:t>
            </a:r>
            <a:r>
              <a:rPr lang="en-US" altLang="zh-CN" dirty="0"/>
              <a:t>the</a:t>
            </a:r>
            <a:r>
              <a:rPr lang="zh-CN" altLang="en-US" dirty="0"/>
              <a:t> </a:t>
            </a:r>
            <a:r>
              <a:rPr lang="en-US" altLang="zh-CN" dirty="0"/>
              <a:t>fragrant</a:t>
            </a:r>
            <a:r>
              <a:rPr lang="zh-CN" altLang="en-US" dirty="0"/>
              <a:t> </a:t>
            </a:r>
            <a:r>
              <a:rPr lang="en-US" altLang="zh-CN" dirty="0"/>
              <a:t>of</a:t>
            </a:r>
            <a:r>
              <a:rPr lang="zh-CN" altLang="en-US" dirty="0"/>
              <a:t> </a:t>
            </a:r>
            <a:r>
              <a:rPr lang="en-US" altLang="zh-CN" dirty="0"/>
              <a:t>grass</a:t>
            </a:r>
            <a:r>
              <a:rPr lang="zh-CN" altLang="en-US" dirty="0"/>
              <a:t> </a:t>
            </a:r>
            <a:r>
              <a:rPr lang="en-US" altLang="zh-CN" dirty="0"/>
              <a:t>and</a:t>
            </a:r>
            <a:r>
              <a:rPr lang="zh-CN" altLang="en-US" dirty="0"/>
              <a:t> </a:t>
            </a:r>
            <a:r>
              <a:rPr lang="en-US" altLang="zh-CN" dirty="0"/>
              <a:t>flavor</a:t>
            </a:r>
            <a:r>
              <a:rPr lang="zh-CN" altLang="en-US" dirty="0"/>
              <a:t> </a:t>
            </a:r>
            <a:r>
              <a:rPr lang="en-US" altLang="zh-CN" dirty="0"/>
              <a:t>of</a:t>
            </a:r>
            <a:r>
              <a:rPr lang="zh-CN" altLang="en-US" dirty="0"/>
              <a:t> </a:t>
            </a:r>
            <a:r>
              <a:rPr lang="en-US" altLang="zh-CN" dirty="0"/>
              <a:t>sweetness</a:t>
            </a:r>
            <a:r>
              <a:rPr lang="zh-CN" altLang="en-US" dirty="0"/>
              <a:t> </a:t>
            </a:r>
            <a:r>
              <a:rPr lang="en-US" altLang="zh-CN" dirty="0"/>
              <a:t>:</a:t>
            </a:r>
            <a:r>
              <a:rPr lang="zh-CN" altLang="en-US" dirty="0"/>
              <a:t> </a:t>
            </a:r>
            <a:r>
              <a:rPr lang="en-US" altLang="zh-CN" dirty="0"/>
              <a:t>)</a:t>
            </a:r>
          </a:p>
          <a:p>
            <a:endParaRPr lang="en-US" altLang="zh-CN" dirty="0"/>
          </a:p>
          <a:p>
            <a:r>
              <a:rPr lang="en-US" altLang="zh-CN" dirty="0"/>
              <a:t>If</a:t>
            </a:r>
            <a:r>
              <a:rPr lang="zh-CN" altLang="en-US" dirty="0"/>
              <a:t> </a:t>
            </a:r>
            <a:r>
              <a:rPr lang="en-US" altLang="zh-CN" dirty="0"/>
              <a:t>any</a:t>
            </a:r>
            <a:r>
              <a:rPr lang="zh-CN" altLang="en-US" dirty="0"/>
              <a:t> </a:t>
            </a:r>
            <a:r>
              <a:rPr lang="en-US" altLang="zh-CN" dirty="0"/>
              <a:t>of</a:t>
            </a:r>
            <a:r>
              <a:rPr lang="zh-CN" altLang="en-US" dirty="0"/>
              <a:t> </a:t>
            </a:r>
            <a:r>
              <a:rPr lang="en-US" altLang="zh-CN" dirty="0"/>
              <a:t>you</a:t>
            </a:r>
            <a:r>
              <a:rPr lang="zh-CN" altLang="en-US" dirty="0"/>
              <a:t> </a:t>
            </a:r>
            <a:r>
              <a:rPr lang="en-US" altLang="zh-CN" dirty="0"/>
              <a:t>will</a:t>
            </a:r>
            <a:r>
              <a:rPr lang="zh-CN" altLang="en-US" dirty="0"/>
              <a:t> </a:t>
            </a:r>
            <a:r>
              <a:rPr lang="en-US" altLang="zh-CN" dirty="0"/>
              <a:t>visit</a:t>
            </a:r>
            <a:r>
              <a:rPr lang="zh-CN" altLang="en-US" dirty="0"/>
              <a:t> </a:t>
            </a:r>
            <a:r>
              <a:rPr lang="en-US" altLang="zh-CN" dirty="0"/>
              <a:t>Shanghai</a:t>
            </a:r>
            <a:r>
              <a:rPr lang="zh-CN" altLang="en-US" dirty="0"/>
              <a:t> </a:t>
            </a:r>
            <a:r>
              <a:rPr lang="en-US" altLang="zh-CN" dirty="0"/>
              <a:t>one</a:t>
            </a:r>
            <a:r>
              <a:rPr lang="zh-CN" altLang="en-US" dirty="0"/>
              <a:t> </a:t>
            </a:r>
            <a:r>
              <a:rPr lang="en-US" altLang="zh-CN" dirty="0"/>
              <a:t>day</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r>
              <a:rPr lang="zh-CN" altLang="en-US" dirty="0"/>
              <a:t> </a:t>
            </a:r>
            <a:r>
              <a:rPr lang="en-US" altLang="zh-CN" dirty="0"/>
              <a:t>I</a:t>
            </a:r>
            <a:r>
              <a:rPr lang="zh-CN" altLang="en-US" dirty="0"/>
              <a:t> </a:t>
            </a:r>
            <a:r>
              <a:rPr lang="en-US" altLang="zh-CN" dirty="0"/>
              <a:t>will</a:t>
            </a:r>
            <a:r>
              <a:rPr lang="zh-CN" altLang="en-US" dirty="0"/>
              <a:t> </a:t>
            </a:r>
            <a:r>
              <a:rPr lang="en-US" altLang="zh-CN" dirty="0"/>
              <a:t>be</a:t>
            </a:r>
            <a:r>
              <a:rPr lang="zh-CN" altLang="en-US" dirty="0"/>
              <a:t> </a:t>
            </a:r>
            <a:r>
              <a:rPr lang="en-US" altLang="zh-CN" dirty="0"/>
              <a:t>very</a:t>
            </a:r>
            <a:r>
              <a:rPr lang="zh-CN" altLang="en-US" dirty="0"/>
              <a:t> </a:t>
            </a:r>
            <a:r>
              <a:rPr lang="en-US" altLang="zh-CN" dirty="0"/>
              <a:t>glad</a:t>
            </a:r>
            <a:r>
              <a:rPr lang="zh-CN" altLang="en-US" dirty="0"/>
              <a:t> </a:t>
            </a:r>
            <a:r>
              <a:rPr lang="en-US" altLang="zh-CN" dirty="0"/>
              <a:t>to</a:t>
            </a:r>
            <a:r>
              <a:rPr lang="zh-CN" altLang="en-US" dirty="0"/>
              <a:t> </a:t>
            </a:r>
            <a:r>
              <a:rPr lang="en-US" altLang="zh-CN" dirty="0"/>
              <a:t>introduce</a:t>
            </a:r>
            <a:r>
              <a:rPr lang="zh-CN" altLang="en-US" dirty="0"/>
              <a:t> </a:t>
            </a:r>
            <a:r>
              <a:rPr lang="en-US" altLang="zh-CN" dirty="0"/>
              <a:t>more</a:t>
            </a:r>
            <a:r>
              <a:rPr lang="zh-CN" altLang="en-US" dirty="0"/>
              <a:t> </a:t>
            </a:r>
            <a:r>
              <a:rPr lang="en-US" altLang="zh-CN" dirty="0"/>
              <a:t>snacks</a:t>
            </a:r>
            <a:r>
              <a:rPr lang="zh-CN" altLang="en-US" dirty="0"/>
              <a:t> </a:t>
            </a:r>
            <a:r>
              <a:rPr lang="en-US" altLang="zh-CN" dirty="0"/>
              <a:t>worth</a:t>
            </a:r>
            <a:r>
              <a:rPr lang="zh-CN" altLang="en-US" dirty="0"/>
              <a:t> </a:t>
            </a:r>
            <a:r>
              <a:rPr lang="en-US" altLang="zh-CN" dirty="0"/>
              <a:t>trying</a:t>
            </a:r>
            <a:r>
              <a:rPr lang="zh-CN" altLang="en-US" dirty="0"/>
              <a:t> </a:t>
            </a:r>
            <a:r>
              <a:rPr lang="en-US" altLang="zh-CN" dirty="0"/>
              <a:t>in</a:t>
            </a:r>
            <a:r>
              <a:rPr lang="zh-CN" altLang="en-US" dirty="0"/>
              <a:t> </a:t>
            </a:r>
            <a:r>
              <a:rPr lang="en-US" altLang="zh-CN" dirty="0"/>
              <a:t>details~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Yeah,</a:t>
            </a:r>
            <a:r>
              <a:rPr lang="zh-CN" altLang="en-US" dirty="0"/>
              <a:t> </a:t>
            </a:r>
            <a:r>
              <a:rPr lang="en-US" altLang="zh-CN" dirty="0"/>
              <a:t>that's</a:t>
            </a:r>
            <a:r>
              <a:rPr lang="zh-CN" altLang="en-US" dirty="0"/>
              <a:t> </a:t>
            </a:r>
            <a:r>
              <a:rPr lang="en-US" altLang="zh-CN" dirty="0"/>
              <a:t>all</a:t>
            </a:r>
            <a:r>
              <a:rPr lang="zh-CN" altLang="en-US" dirty="0"/>
              <a:t> </a:t>
            </a:r>
            <a:r>
              <a:rPr lang="en-US" altLang="zh-CN" dirty="0"/>
              <a:t>I</a:t>
            </a:r>
            <a:r>
              <a:rPr lang="zh-CN" altLang="en-US" dirty="0"/>
              <a:t> </a:t>
            </a:r>
            <a:r>
              <a:rPr lang="en-US" altLang="zh-CN" dirty="0"/>
              <a:t>have</a:t>
            </a:r>
            <a:r>
              <a:rPr lang="zh-CN" altLang="en-US" dirty="0"/>
              <a:t> </a:t>
            </a:r>
            <a:r>
              <a:rPr lang="en-US" altLang="zh-CN" dirty="0"/>
              <a:t>prepared</a:t>
            </a:r>
            <a:r>
              <a:rPr lang="zh-CN" altLang="en-US" dirty="0"/>
              <a:t> </a:t>
            </a:r>
            <a:r>
              <a:rPr lang="en-US" altLang="zh-CN" dirty="0"/>
              <a:t>for</a:t>
            </a:r>
            <a:r>
              <a:rPr lang="zh-CN" altLang="en-US" dirty="0"/>
              <a:t> </a:t>
            </a:r>
            <a:r>
              <a:rPr lang="en-US" altLang="zh-CN" dirty="0"/>
              <a:t>a</a:t>
            </a:r>
            <a:r>
              <a:rPr lang="zh-CN" altLang="en-US" dirty="0"/>
              <a:t> </a:t>
            </a:r>
            <a:r>
              <a:rPr lang="en-US" altLang="zh-CN" dirty="0"/>
              <a:t>simple</a:t>
            </a:r>
            <a:r>
              <a:rPr lang="zh-CN" altLang="en-US" dirty="0"/>
              <a:t> </a:t>
            </a:r>
            <a:r>
              <a:rPr lang="en-US" altLang="zh-CN" dirty="0"/>
              <a:t>introduction</a:t>
            </a:r>
            <a:r>
              <a:rPr lang="zh-CN" altLang="en-US" dirty="0"/>
              <a:t> </a:t>
            </a:r>
            <a:r>
              <a:rPr lang="en-US" altLang="zh-CN" dirty="0"/>
              <a:t>of</a:t>
            </a:r>
            <a:r>
              <a:rPr lang="zh-CN" altLang="en-US" dirty="0"/>
              <a:t> </a:t>
            </a:r>
            <a:r>
              <a:rPr lang="en-US" altLang="zh-CN" dirty="0"/>
              <a:t>my</a:t>
            </a:r>
            <a:r>
              <a:rPr lang="zh-CN" altLang="en-US" dirty="0"/>
              <a:t> </a:t>
            </a:r>
            <a:r>
              <a:rPr lang="en-US" altLang="zh-CN" dirty="0"/>
              <a:t>life</a:t>
            </a:r>
            <a:r>
              <a:rPr lang="zh-CN" altLang="en-US" dirty="0"/>
              <a:t> </a:t>
            </a:r>
            <a:r>
              <a:rPr lang="en-US" altLang="zh-CN" dirty="0"/>
              <a:t>in</a:t>
            </a:r>
            <a:r>
              <a:rPr lang="zh-CN" altLang="en-US" dirty="0"/>
              <a:t> </a:t>
            </a:r>
            <a:r>
              <a:rPr lang="en-US" altLang="zh-CN" dirty="0"/>
              <a:t>China.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a:t>
            </a:r>
            <a:r>
              <a:rPr lang="zh-CN" altLang="en-US" dirty="0"/>
              <a:t> </a:t>
            </a:r>
            <a:r>
              <a:rPr lang="en-US" altLang="zh-CN" dirty="0"/>
              <a:t>really</a:t>
            </a:r>
            <a:r>
              <a:rPr lang="zh-CN" altLang="en-US" dirty="0"/>
              <a:t> </a:t>
            </a:r>
            <a:r>
              <a:rPr lang="en-US" altLang="zh-CN" dirty="0"/>
              <a:t>enjoy</a:t>
            </a:r>
            <a:r>
              <a:rPr lang="zh-CN" altLang="en-US" dirty="0"/>
              <a:t> </a:t>
            </a:r>
            <a:r>
              <a:rPr lang="en-US" altLang="zh-CN" dirty="0"/>
              <a:t>the</a:t>
            </a:r>
            <a:r>
              <a:rPr lang="zh-CN" altLang="en-US" dirty="0"/>
              <a:t> </a:t>
            </a:r>
            <a:r>
              <a:rPr lang="en-US" altLang="zh-CN" dirty="0"/>
              <a:t>days</a:t>
            </a:r>
            <a:r>
              <a:rPr lang="zh-CN" altLang="en-US" dirty="0"/>
              <a:t> </a:t>
            </a:r>
            <a:r>
              <a:rPr lang="en-US" altLang="zh-CN" dirty="0"/>
              <a:t>here</a:t>
            </a:r>
            <a:r>
              <a:rPr lang="zh-CN" altLang="en-US" dirty="0"/>
              <a:t> </a:t>
            </a:r>
            <a:r>
              <a:rPr lang="en-US" altLang="zh-CN" dirty="0"/>
              <a:t>in</a:t>
            </a:r>
            <a:r>
              <a:rPr lang="zh-CN" altLang="en-US" dirty="0"/>
              <a:t> </a:t>
            </a:r>
            <a:r>
              <a:rPr lang="en-US" altLang="zh-CN" dirty="0"/>
              <a:t>perk</a:t>
            </a:r>
            <a:r>
              <a:rPr lang="zh-CN" altLang="en-US" dirty="0"/>
              <a:t> </a:t>
            </a:r>
            <a:r>
              <a:rPr lang="en-US" altLang="zh-CN" dirty="0"/>
              <a:t>lab</a:t>
            </a:r>
            <a:r>
              <a:rPr lang="zh-CN" altLang="en-US" dirty="0"/>
              <a:t> </a:t>
            </a:r>
            <a:r>
              <a:rPr lang="en-US" altLang="zh-CN" dirty="0"/>
              <a:t>and</a:t>
            </a:r>
            <a:r>
              <a:rPr lang="zh-CN" altLang="en-US" dirty="0"/>
              <a:t> </a:t>
            </a:r>
            <a:r>
              <a:rPr lang="en-US" altLang="zh-CN" dirty="0"/>
              <a:t>I</a:t>
            </a:r>
            <a:r>
              <a:rPr lang="zh-CN" altLang="en-US" dirty="0"/>
              <a:t> </a:t>
            </a:r>
            <a:r>
              <a:rPr lang="en-US" altLang="zh-CN" dirty="0"/>
              <a:t>will</a:t>
            </a:r>
            <a:r>
              <a:rPr lang="zh-CN" altLang="en-US" dirty="0"/>
              <a:t> </a:t>
            </a:r>
            <a:r>
              <a:rPr lang="en-US" altLang="zh-CN" dirty="0"/>
              <a:t>be</a:t>
            </a:r>
            <a:r>
              <a:rPr lang="zh-CN" altLang="en-US" dirty="0"/>
              <a:t> </a:t>
            </a:r>
            <a:r>
              <a:rPr lang="en-US" altLang="zh-CN" dirty="0"/>
              <a:t>back</a:t>
            </a:r>
            <a:r>
              <a:rPr lang="zh-CN" altLang="en-US" dirty="0"/>
              <a:t> </a:t>
            </a:r>
            <a:r>
              <a:rPr lang="en-US" altLang="zh-CN" dirty="0"/>
              <a:t>on</a:t>
            </a:r>
            <a:r>
              <a:rPr lang="zh-CN" altLang="en-US" dirty="0"/>
              <a:t> </a:t>
            </a:r>
            <a:r>
              <a:rPr lang="en-US" altLang="zh-CN" dirty="0"/>
              <a:t>October</a:t>
            </a:r>
            <a:r>
              <a:rPr lang="zh-CN" altLang="en-US" dirty="0"/>
              <a:t> </a:t>
            </a:r>
            <a:r>
              <a:rPr lang="en-US" altLang="zh-CN" dirty="0"/>
              <a:t>16th.</a:t>
            </a:r>
            <a:r>
              <a:rPr lang="zh-CN" altLang="en-US" dirty="0"/>
              <a:t> </a:t>
            </a:r>
            <a:r>
              <a:rPr lang="en-US" altLang="zh-CN" dirty="0"/>
              <a:t>I'm</a:t>
            </a:r>
            <a:r>
              <a:rPr lang="zh-CN" altLang="en-US" dirty="0"/>
              <a:t> </a:t>
            </a:r>
            <a:r>
              <a:rPr lang="en-US" altLang="zh-CN" dirty="0"/>
              <a:t>sure</a:t>
            </a:r>
            <a:r>
              <a:rPr lang="zh-CN" altLang="en-US" dirty="0"/>
              <a:t> </a:t>
            </a:r>
            <a:r>
              <a:rPr lang="en-US" altLang="zh-CN" dirty="0"/>
              <a:t>I</a:t>
            </a:r>
            <a:r>
              <a:rPr lang="zh-CN" altLang="en-US" dirty="0"/>
              <a:t> </a:t>
            </a:r>
            <a:r>
              <a:rPr lang="en-US" altLang="zh-CN" dirty="0"/>
              <a:t>will</a:t>
            </a:r>
            <a:r>
              <a:rPr lang="zh-CN" altLang="en-US" dirty="0"/>
              <a:t> </a:t>
            </a:r>
            <a:r>
              <a:rPr lang="en-US" altLang="zh-CN" dirty="0"/>
              <a:t>miss</a:t>
            </a:r>
            <a:r>
              <a:rPr lang="zh-CN" altLang="en-US" dirty="0"/>
              <a:t> </a:t>
            </a:r>
            <a:r>
              <a:rPr lang="en-US" altLang="zh-CN" dirty="0"/>
              <a:t>you</a:t>
            </a:r>
            <a:r>
              <a:rPr lang="zh-CN" altLang="en-US" dirty="0"/>
              <a:t> </a:t>
            </a:r>
            <a:r>
              <a:rPr lang="en-US" altLang="zh-CN" dirty="0"/>
              <a:t>when</a:t>
            </a:r>
            <a:r>
              <a:rPr lang="zh-CN" altLang="en-US" dirty="0"/>
              <a:t> </a:t>
            </a:r>
            <a:r>
              <a:rPr lang="en-US" altLang="zh-CN" dirty="0"/>
              <a:t>I</a:t>
            </a:r>
            <a:r>
              <a:rPr lang="zh-CN" altLang="en-US" dirty="0"/>
              <a:t> </a:t>
            </a:r>
            <a:r>
              <a:rPr lang="en-US" altLang="zh-CN" dirty="0"/>
              <a:t>come</a:t>
            </a:r>
            <a:r>
              <a:rPr lang="zh-CN" altLang="en-US" dirty="0"/>
              <a:t> </a:t>
            </a:r>
            <a:r>
              <a:rPr lang="en-US" altLang="zh-CN" dirty="0"/>
              <a:t>back</a:t>
            </a:r>
            <a:r>
              <a:rPr lang="zh-CN" altLang="en-US" dirty="0"/>
              <a:t> </a:t>
            </a:r>
            <a:r>
              <a:rPr lang="en-US" altLang="zh-CN" dirty="0"/>
              <a:t>to</a:t>
            </a:r>
            <a:r>
              <a:rPr lang="zh-CN" altLang="en-US" dirty="0"/>
              <a:t> </a:t>
            </a:r>
            <a:r>
              <a:rPr lang="en-US" altLang="zh-CN" dirty="0"/>
              <a:t>China</a:t>
            </a:r>
            <a:r>
              <a:rPr lang="zh-CN" altLang="en-US" dirty="0"/>
              <a:t> </a:t>
            </a:r>
            <a:r>
              <a:rPr lang="en-US" altLang="zh-CN" dirty="0"/>
              <a:t>and</a:t>
            </a:r>
            <a:r>
              <a:rPr lang="zh-CN" altLang="en-US" dirty="0"/>
              <a:t> </a:t>
            </a:r>
            <a:r>
              <a:rPr lang="en-US" altLang="zh-CN" dirty="0"/>
              <a:t>looking</a:t>
            </a:r>
            <a:r>
              <a:rPr lang="zh-CN" altLang="en-US" dirty="0"/>
              <a:t> </a:t>
            </a:r>
            <a:r>
              <a:rPr lang="en-US" altLang="zh-CN" dirty="0"/>
              <a:t>forward</a:t>
            </a:r>
            <a:r>
              <a:rPr lang="zh-CN" altLang="en-US" dirty="0"/>
              <a:t> </a:t>
            </a:r>
            <a:r>
              <a:rPr lang="en-US" altLang="zh-CN" dirty="0"/>
              <a:t>to</a:t>
            </a:r>
            <a:r>
              <a:rPr lang="zh-CN" altLang="en-US" dirty="0"/>
              <a:t> </a:t>
            </a:r>
            <a:r>
              <a:rPr lang="en-US" altLang="zh-CN" dirty="0"/>
              <a:t>see</a:t>
            </a:r>
            <a:r>
              <a:rPr lang="zh-CN" altLang="en-US" dirty="0"/>
              <a:t> </a:t>
            </a:r>
            <a:r>
              <a:rPr lang="en-US" altLang="zh-CN" dirty="0"/>
              <a:t>you</a:t>
            </a:r>
            <a:r>
              <a:rPr lang="zh-CN" altLang="en-US" dirty="0"/>
              <a:t> </a:t>
            </a:r>
            <a:r>
              <a:rPr lang="en-US" altLang="zh-CN" dirty="0"/>
              <a:t>in</a:t>
            </a:r>
            <a:r>
              <a:rPr lang="zh-CN" altLang="en-US" dirty="0"/>
              <a:t> </a:t>
            </a:r>
            <a:r>
              <a:rPr lang="en-US" altLang="zh-CN" dirty="0"/>
              <a:t>the</a:t>
            </a:r>
            <a:r>
              <a:rPr lang="zh-CN" altLang="en-US" dirty="0"/>
              <a:t> </a:t>
            </a:r>
            <a:r>
              <a:rPr lang="en-US" altLang="zh-CN" dirty="0"/>
              <a:t>future!</a:t>
            </a:r>
            <a:endParaRPr lang="en-US" dirty="0"/>
          </a:p>
          <a:p>
            <a:endParaRPr lang="en-US" dirty="0"/>
          </a:p>
        </p:txBody>
      </p:sp>
      <p:sp>
        <p:nvSpPr>
          <p:cNvPr id="4" name="Slide Number Placeholder 3"/>
          <p:cNvSpPr>
            <a:spLocks noGrp="1"/>
          </p:cNvSpPr>
          <p:nvPr>
            <p:ph type="sldNum" sz="quarter" idx="5"/>
          </p:nvPr>
        </p:nvSpPr>
        <p:spPr/>
        <p:txBody>
          <a:bodyPr/>
          <a:lstStyle/>
          <a:p>
            <a:fld id="{AB9AB302-6763-4E75-90C3-F1BCB29DF841}" type="slidenum">
              <a:rPr lang="en-US" smtClean="0"/>
              <a:t>20</a:t>
            </a:fld>
            <a:endParaRPr lang="en-US"/>
          </a:p>
        </p:txBody>
      </p:sp>
    </p:spTree>
    <p:extLst>
      <p:ext uri="{BB962C8B-B14F-4D97-AF65-F5344CB8AC3E}">
        <p14:creationId xmlns:p14="http://schemas.microsoft.com/office/powerpoint/2010/main" val="264910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AB302-6763-4E75-90C3-F1BCB29DF841}" type="slidenum">
              <a:rPr lang="en-US" smtClean="0"/>
              <a:t>21</a:t>
            </a:fld>
            <a:endParaRPr lang="en-US"/>
          </a:p>
        </p:txBody>
      </p:sp>
    </p:spTree>
    <p:extLst>
      <p:ext uri="{BB962C8B-B14F-4D97-AF65-F5344CB8AC3E}">
        <p14:creationId xmlns:p14="http://schemas.microsoft.com/office/powerpoint/2010/main" val="10802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a better classification</a:t>
            </a:r>
            <a:r>
              <a:rPr lang="en-US" baseline="0" dirty="0"/>
              <a:t> result, here we improve the former method by using deep learning.</a:t>
            </a:r>
          </a:p>
          <a:p>
            <a:r>
              <a:rPr lang="en-US" baseline="0" dirty="0"/>
              <a:t>We use a pre-developed network from I</a:t>
            </a:r>
            <a:r>
              <a:rPr lang="en-US" altLang="zh-CN" baseline="0" dirty="0"/>
              <a:t>mageNet Challenge and retrain the image classifier model for the new categories.</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3</a:t>
            </a:fld>
            <a:endParaRPr lang="en-US"/>
          </a:p>
        </p:txBody>
      </p:sp>
    </p:spTree>
    <p:extLst>
      <p:ext uri="{BB962C8B-B14F-4D97-AF65-F5344CB8AC3E}">
        <p14:creationId xmlns:p14="http://schemas.microsoft.com/office/powerpoint/2010/main" val="739009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Since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odern image recognition models have millions of parameters</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raining them from scratch requires a lot of labeled training data and a lot of computing power (hundreds of GPU-hours or more). Transfer learning is a technique that shortcuts much of this by taking a piece of a model that has already been trained on a related task and reusing it in a new model.</a:t>
            </a: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Here we </a:t>
            </a:r>
            <a:r>
              <a:rPr lang="en-US" sz="1200" b="0" i="0" kern="1200" dirty="0">
                <a:solidFill>
                  <a:schemeClr val="tx1"/>
                </a:solidFill>
                <a:effectLst/>
                <a:latin typeface="+mn-lt"/>
                <a:ea typeface="+mn-ea"/>
                <a:cs typeface="+mn-cs"/>
              </a:rPr>
              <a:t>reuse the feature extraction capabilities from powerful image classifiers trained on ImageNet and simply train a new layer on top</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of inception v3.</a:t>
            </a:r>
          </a:p>
          <a:p>
            <a:pPr marL="0" algn="l" defTabSz="914400" rtl="0" eaLnBrk="1" latinLnBrk="0" hangingPunct="1"/>
            <a:endParaRPr lang="en-US" sz="1200" b="0" i="0" kern="1200" dirty="0">
              <a:solidFill>
                <a:schemeClr val="tx1"/>
              </a:solidFill>
              <a:effectLst/>
              <a:latin typeface="+mn-lt"/>
              <a:ea typeface="+mn-ea"/>
              <a:cs typeface="+mn-cs"/>
            </a:endParaRPr>
          </a:p>
          <a:p>
            <a:pPr marL="0" algn="l" defTabSz="914400" rtl="0" eaLnBrk="1" latinLnBrk="0" hangingPunct="1"/>
            <a:r>
              <a:rPr lang="en-US" sz="1200" b="0" i="0" kern="1200" dirty="0">
                <a:solidFill>
                  <a:schemeClr val="tx1"/>
                </a:solidFill>
                <a:effectLst/>
                <a:latin typeface="+mn-lt"/>
                <a:ea typeface="+mn-ea"/>
                <a:cs typeface="+mn-cs"/>
              </a:rPr>
              <a:t>Inception-v3 is trained for the ImageNet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Large Visual Recognition Challenge using the data from 2012. This is a standard task in computer vision, where models try to classify entire images into 1000 classes</a:t>
            </a:r>
            <a:r>
              <a:rPr lang="en-US" sz="1200" b="0" i="0" kern="1200" baseline="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like “Zebra</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"Dishwasher".</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4</a:t>
            </a:fld>
            <a:endParaRPr lang="en-US"/>
          </a:p>
        </p:txBody>
      </p:sp>
    </p:spTree>
    <p:extLst>
      <p:ext uri="{BB962C8B-B14F-4D97-AF65-F5344CB8AC3E}">
        <p14:creationId xmlns:p14="http://schemas.microsoft.com/office/powerpoint/2010/main" val="164073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can be divided as 3 parts, Data collection</a:t>
            </a:r>
            <a:r>
              <a:rPr lang="en-US" baseline="0" dirty="0"/>
              <a:t> and labeling, retrain classifier model and </a:t>
            </a:r>
            <a:r>
              <a:rPr lang="en-US" altLang="zh-CN" baseline="0" dirty="0"/>
              <a:t>testing.</a:t>
            </a:r>
          </a:p>
          <a:p>
            <a:r>
              <a:rPr lang="en-US" dirty="0"/>
              <a:t>I will state the relevant work by turn below.</a:t>
            </a:r>
          </a:p>
        </p:txBody>
      </p:sp>
      <p:sp>
        <p:nvSpPr>
          <p:cNvPr id="4" name="Slide Number Placeholder 3"/>
          <p:cNvSpPr>
            <a:spLocks noGrp="1"/>
          </p:cNvSpPr>
          <p:nvPr>
            <p:ph type="sldNum" sz="quarter" idx="10"/>
          </p:nvPr>
        </p:nvSpPr>
        <p:spPr/>
        <p:txBody>
          <a:bodyPr/>
          <a:lstStyle/>
          <a:p>
            <a:fld id="{AB9AB302-6763-4E75-90C3-F1BCB29DF841}" type="slidenum">
              <a:rPr lang="en-US" smtClean="0"/>
              <a:t>5</a:t>
            </a:fld>
            <a:endParaRPr lang="en-US"/>
          </a:p>
        </p:txBody>
      </p:sp>
    </p:spTree>
    <p:extLst>
      <p:ext uri="{BB962C8B-B14F-4D97-AF65-F5344CB8AC3E}">
        <p14:creationId xmlns:p14="http://schemas.microsoft.com/office/powerpoint/2010/main" val="160537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a:t>
            </a:r>
            <a:r>
              <a:rPr lang="en-US" baseline="0" dirty="0"/>
              <a:t> and labeling is an easy, time consuming but very important part, since any deep learning</a:t>
            </a:r>
            <a:r>
              <a:rPr lang="zh-CN" altLang="en-US" baseline="0" dirty="0"/>
              <a:t> </a:t>
            </a:r>
            <a:r>
              <a:rPr lang="en-US" altLang="zh-CN" baseline="0"/>
              <a:t>task</a:t>
            </a:r>
            <a:r>
              <a:rPr lang="en-US" baseline="0"/>
              <a:t> </a:t>
            </a:r>
            <a:r>
              <a:rPr lang="en-US" baseline="0" dirty="0"/>
              <a:t>is inseparable from a variety of training samples. </a:t>
            </a:r>
          </a:p>
          <a:p>
            <a:r>
              <a:rPr lang="en-US" altLang="zh-CN" baseline="0" dirty="0"/>
              <a:t>Here w</a:t>
            </a:r>
            <a:r>
              <a:rPr lang="en-US" baseline="0" dirty="0"/>
              <a:t>e got 20 videos for the training samples. I wrote a script to split the video into single frames, save them as pictures and made tag on it. Finally, we got 8 classes and there are about 10k images</a:t>
            </a:r>
            <a:r>
              <a:rPr lang="zh-CN" altLang="en-US" baseline="0" dirty="0"/>
              <a:t> </a:t>
            </a:r>
            <a:r>
              <a:rPr lang="en-US" altLang="zh-CN" baseline="0" dirty="0"/>
              <a:t>per</a:t>
            </a:r>
            <a:r>
              <a:rPr lang="en-US" baseline="0" dirty="0"/>
              <a:t> class.</a:t>
            </a:r>
          </a:p>
          <a:p>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6</a:t>
            </a:fld>
            <a:endParaRPr lang="en-US"/>
          </a:p>
        </p:txBody>
      </p:sp>
    </p:spTree>
    <p:extLst>
      <p:ext uri="{BB962C8B-B14F-4D97-AF65-F5344CB8AC3E}">
        <p14:creationId xmlns:p14="http://schemas.microsoft.com/office/powerpoint/2010/main" val="86055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a:t>
            </a:r>
            <a:r>
              <a:rPr lang="en-US" sz="1200" b="0" i="0" kern="1200" baseline="0" dirty="0">
                <a:solidFill>
                  <a:schemeClr val="tx1"/>
                </a:solidFill>
                <a:effectLst/>
                <a:latin typeface="+mn-lt"/>
                <a:ea typeface="+mn-ea"/>
                <a:cs typeface="+mn-cs"/>
              </a:rPr>
              <a:t> comes the retrain part, which is the most important part in the work flow.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improve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results of image training ,</a:t>
            </a:r>
            <a:r>
              <a:rPr lang="en-US" sz="1200" b="0" i="0" kern="1200" baseline="0" dirty="0">
                <a:solidFill>
                  <a:schemeClr val="tx1"/>
                </a:solidFill>
                <a:effectLst/>
                <a:latin typeface="+mn-lt"/>
                <a:ea typeface="+mn-ea"/>
                <a:cs typeface="+mn-cs"/>
              </a:rPr>
              <a:t> we made </a:t>
            </a:r>
            <a:r>
              <a:rPr lang="en-US" sz="1200" b="0" i="0" kern="1200" dirty="0">
                <a:solidFill>
                  <a:schemeClr val="tx1"/>
                </a:solidFill>
                <a:effectLst/>
                <a:latin typeface="+mn-lt"/>
                <a:ea typeface="+mn-ea"/>
                <a:cs typeface="+mn-cs"/>
              </a:rPr>
              <a:t>deforming, cropping, or brightening in the training inputs in random ways. This has the advantage of expanding the effective size of the training data to all the possible variations of the same images, and tends to help the network learn to cope with all the distortions that will occur in real-life uses of the classifier. </a:t>
            </a:r>
          </a:p>
          <a:p>
            <a:endParaRPr lang="en-US"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baseline="0" dirty="0">
                <a:solidFill>
                  <a:schemeClr val="tx1"/>
                </a:solidFill>
                <a:effectLst/>
                <a:latin typeface="+mn-lt"/>
                <a:ea typeface="+mn-ea"/>
                <a:cs typeface="+mn-cs"/>
              </a:rPr>
              <a:t>We</a:t>
            </a:r>
            <a:r>
              <a:rPr lang="en-US" sz="1200" b="0" i="0" kern="1200" baseline="0" dirty="0">
                <a:solidFill>
                  <a:schemeClr val="tx1"/>
                </a:solidFill>
                <a:effectLst/>
                <a:latin typeface="+mn-lt"/>
                <a:ea typeface="+mn-ea"/>
                <a:cs typeface="+mn-cs"/>
              </a:rPr>
              <a:t> trained the network under different parameters to find the best model. </a:t>
            </a:r>
            <a:r>
              <a:rPr lang="en-US" sz="1200" b="0" i="0" kern="1200" dirty="0">
                <a:solidFill>
                  <a:schemeClr val="tx1"/>
                </a:solidFill>
                <a:effectLst/>
                <a:latin typeface="+mn-lt"/>
                <a:ea typeface="+mn-ea"/>
                <a:cs typeface="+mn-cs"/>
              </a:rPr>
              <a:t>These distortions are enabled by passing --</a:t>
            </a:r>
            <a:r>
              <a:rPr lang="en-US" sz="1200" b="0" i="0" kern="1200" dirty="0" err="1">
                <a:solidFill>
                  <a:schemeClr val="tx1"/>
                </a:solidFill>
                <a:effectLst/>
                <a:latin typeface="+mn-lt"/>
                <a:ea typeface="+mn-ea"/>
                <a:cs typeface="+mn-cs"/>
              </a:rPr>
              <a:t>random_crop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random_scale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random_brightness</a:t>
            </a:r>
            <a:r>
              <a:rPr lang="en-US" sz="1200" b="0" i="0" kern="1200" dirty="0">
                <a:solidFill>
                  <a:schemeClr val="tx1"/>
                </a:solidFill>
                <a:effectLst/>
                <a:latin typeface="+mn-lt"/>
                <a:ea typeface="+mn-ea"/>
                <a:cs typeface="+mn-cs"/>
              </a:rPr>
              <a:t> to the script. The</a:t>
            </a:r>
            <a:r>
              <a:rPr lang="en-US" altLang="zh-CN" sz="1200" b="0" i="0"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are all percentage values that control how much of each distortion is applied to each image. We start with values of zero for each of them and then </a:t>
            </a:r>
            <a:r>
              <a:rPr lang="en-US" sz="1200" b="0" i="0" kern="1200" baseline="0" dirty="0">
                <a:solidFill>
                  <a:schemeClr val="tx1"/>
                </a:solidFill>
                <a:effectLst/>
                <a:latin typeface="+mn-lt"/>
                <a:ea typeface="+mn-ea"/>
                <a:cs typeface="+mn-cs"/>
              </a:rPr>
              <a:t>c</a:t>
            </a:r>
            <a:r>
              <a:rPr lang="en-US" altLang="zh-CN" dirty="0"/>
              <a:t>hange one parameter at a time at 10% intervals, while all others are set as zero.</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--flip will randomly mirror half of the images horizontally, which makes sense as long as those inversions are likely to happen in your application. For</a:t>
            </a:r>
            <a:r>
              <a:rPr lang="en-US" sz="1200" b="0" i="0" kern="1200" baseline="0" dirty="0">
                <a:solidFill>
                  <a:schemeClr val="tx1"/>
                </a:solidFill>
                <a:effectLst/>
                <a:latin typeface="+mn-lt"/>
                <a:ea typeface="+mn-ea"/>
                <a:cs typeface="+mn-cs"/>
              </a:rPr>
              <a:t> our application, it is reasonable that the medical instruments can be flipped. This parameter is enabled by passing</a:t>
            </a:r>
            <a:r>
              <a:rPr lang="zh-CN" altLang="en-US" sz="1200" b="0" i="0" kern="1200" baseline="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flip_left_right</a:t>
            </a:r>
            <a:r>
              <a:rPr lang="en-US" sz="1200" b="0" i="0" kern="1200" baseline="0" dirty="0">
                <a:solidFill>
                  <a:schemeClr val="tx1"/>
                </a:solidFill>
                <a:effectLst/>
                <a:latin typeface="+mn-lt"/>
                <a:ea typeface="+mn-ea"/>
                <a:cs typeface="+mn-cs"/>
              </a:rPr>
              <a:t> to the script.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For the hyper parameters settings, t</a:t>
            </a:r>
            <a:r>
              <a:rPr lang="en-US" sz="1200" b="0" i="0" kern="1200" dirty="0">
                <a:solidFill>
                  <a:schemeClr val="tx1"/>
                </a:solidFill>
                <a:effectLst/>
                <a:latin typeface="+mn-lt"/>
                <a:ea typeface="+mn-ea"/>
                <a:cs typeface="+mn-cs"/>
              </a:rPr>
              <a:t>he </a:t>
            </a:r>
            <a:r>
              <a:rPr lang="en-US" dirty="0"/>
              <a:t>--</a:t>
            </a:r>
            <a:r>
              <a:rPr lang="en-US" dirty="0" err="1"/>
              <a:t>learning_rate</a:t>
            </a:r>
            <a:r>
              <a:rPr lang="en-US" sz="1200" b="0" i="0" kern="1200" dirty="0">
                <a:solidFill>
                  <a:schemeClr val="tx1"/>
                </a:solidFill>
                <a:effectLst/>
                <a:latin typeface="+mn-lt"/>
                <a:ea typeface="+mn-ea"/>
                <a:cs typeface="+mn-cs"/>
              </a:rPr>
              <a:t> is set as 0.01, which controls the magnitude of the updates to the final layer during training. Intuitively if this is smaller then the learning will take longer, but it can end up helping the overall precision.</a:t>
            </a:r>
            <a:r>
              <a:rPr lang="en-US" sz="1200" b="0" i="0" kern="1200" baseline="0" dirty="0">
                <a:solidFill>
                  <a:schemeClr val="tx1"/>
                </a:solidFill>
                <a:effectLst/>
                <a:latin typeface="+mn-lt"/>
                <a:ea typeface="+mn-ea"/>
                <a:cs typeface="+mn-cs"/>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dirty="0"/>
              <a:t>--</a:t>
            </a:r>
            <a:r>
              <a:rPr lang="en-US" dirty="0" err="1"/>
              <a:t>train_batch_size</a:t>
            </a:r>
            <a:r>
              <a:rPr lang="en-US" sz="1200" b="0" i="0" kern="1200" dirty="0">
                <a:solidFill>
                  <a:schemeClr val="tx1"/>
                </a:solidFill>
                <a:effectLst/>
                <a:latin typeface="+mn-lt"/>
                <a:ea typeface="+mn-ea"/>
                <a:cs typeface="+mn-cs"/>
              </a:rPr>
              <a:t> is set as 100, which controls how many images are examined during each training step to estimate the updates to the final layer.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training_steps</a:t>
            </a:r>
            <a:r>
              <a:rPr lang="en-US" sz="1200" b="0" i="0" kern="1200" dirty="0">
                <a:solidFill>
                  <a:schemeClr val="tx1"/>
                </a:solidFill>
                <a:effectLst/>
                <a:latin typeface="+mn-lt"/>
                <a:ea typeface="+mn-ea"/>
                <a:cs typeface="+mn-cs"/>
              </a:rPr>
              <a:t>  default value is 4000, here we set it as 12k. The rate of improvement in the accuracy slows the longer we train for, and at some point </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will stop or even go down due to overfitting, </a:t>
            </a:r>
            <a:r>
              <a:rPr lang="en-US" altLang="zh-CN" sz="1200" b="0" i="0" kern="1200" dirty="0">
                <a:solidFill>
                  <a:schemeClr val="tx1"/>
                </a:solidFill>
                <a:effectLst/>
                <a:latin typeface="+mn-lt"/>
                <a:ea typeface="+mn-ea"/>
                <a:cs typeface="+mn-cs"/>
              </a:rPr>
              <a:t>Actually</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need experiment to see which value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works best for our model.</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7</a:t>
            </a:fld>
            <a:endParaRPr lang="en-US"/>
          </a:p>
        </p:txBody>
      </p:sp>
    </p:spTree>
    <p:extLst>
      <p:ext uri="{BB962C8B-B14F-4D97-AF65-F5344CB8AC3E}">
        <p14:creationId xmlns:p14="http://schemas.microsoft.com/office/powerpoint/2010/main" val="22556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the</a:t>
            </a:r>
            <a:r>
              <a:rPr lang="zh-CN" altLang="en-US" dirty="0"/>
              <a:t> </a:t>
            </a:r>
            <a:r>
              <a:rPr lang="en-US" altLang="zh-CN" dirty="0"/>
              <a:t>experiment</a:t>
            </a:r>
            <a:r>
              <a:rPr lang="zh-CN" altLang="en-US" dirty="0"/>
              <a:t> </a:t>
            </a:r>
            <a:r>
              <a:rPr lang="en-US" altLang="zh-CN" dirty="0"/>
              <a:t>environment,</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use</a:t>
            </a:r>
            <a:r>
              <a:rPr lang="zh-CN" altLang="en-US" dirty="0"/>
              <a:t> </a:t>
            </a:r>
            <a:r>
              <a:rPr lang="en-US" altLang="zh-CN" dirty="0" err="1"/>
              <a:t>Tensorflow</a:t>
            </a:r>
            <a:r>
              <a:rPr lang="zh-CN" altLang="en-US" dirty="0"/>
              <a:t> </a:t>
            </a:r>
            <a:r>
              <a:rPr lang="en-US" altLang="zh-CN" dirty="0"/>
              <a:t>GPU,</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set</a:t>
            </a:r>
            <a:r>
              <a:rPr lang="zh-CN" altLang="en-US" dirty="0"/>
              <a:t> </a:t>
            </a:r>
            <a:r>
              <a:rPr lang="en-US" altLang="zh-CN" dirty="0"/>
              <a:t>up</a:t>
            </a:r>
            <a:r>
              <a:rPr lang="zh-CN" altLang="en-US" dirty="0"/>
              <a:t> </a:t>
            </a:r>
            <a:r>
              <a:rPr lang="en-US" altLang="zh-CN" dirty="0"/>
              <a:t>CUDA</a:t>
            </a:r>
            <a:r>
              <a:rPr lang="zh-CN" altLang="en-US" dirty="0"/>
              <a:t> </a:t>
            </a:r>
            <a:r>
              <a:rPr lang="en-US" altLang="zh-CN" dirty="0"/>
              <a:t>and</a:t>
            </a:r>
            <a:r>
              <a:rPr lang="zh-CN" altLang="en-US" dirty="0"/>
              <a:t> </a:t>
            </a:r>
            <a:r>
              <a:rPr lang="en-US" altLang="zh-CN" dirty="0"/>
              <a:t>corresponding</a:t>
            </a:r>
            <a:r>
              <a:rPr lang="zh-CN" altLang="en-US" dirty="0"/>
              <a:t> </a:t>
            </a:r>
            <a:r>
              <a:rPr lang="en-US" altLang="zh-CN" dirty="0" err="1"/>
              <a:t>cuDNN</a:t>
            </a:r>
            <a:r>
              <a:rPr lang="zh-CN" altLang="en-US" dirty="0"/>
              <a:t> </a:t>
            </a:r>
            <a:r>
              <a:rPr lang="en-US" altLang="zh-CN" dirty="0"/>
              <a:t>first.</a:t>
            </a:r>
            <a:r>
              <a:rPr lang="zh-CN" altLang="en-US" dirty="0"/>
              <a:t> </a:t>
            </a:r>
            <a:r>
              <a:rPr lang="en-US" altLang="zh-CN" dirty="0"/>
              <a:t>I</a:t>
            </a:r>
            <a:r>
              <a:rPr lang="zh-CN" altLang="en-US" dirty="0"/>
              <a:t> </a:t>
            </a:r>
            <a:r>
              <a:rPr lang="en-US" altLang="zh-CN" dirty="0"/>
              <a:t>use</a:t>
            </a:r>
            <a:r>
              <a:rPr lang="zh-CN" altLang="en-US" dirty="0"/>
              <a:t> </a:t>
            </a:r>
            <a:r>
              <a:rPr lang="en-US" altLang="zh-CN" dirty="0"/>
              <a:t>both</a:t>
            </a:r>
            <a:r>
              <a:rPr lang="zh-CN" altLang="en-US" dirty="0"/>
              <a:t> </a:t>
            </a:r>
            <a:r>
              <a:rPr lang="en-US" altLang="zh-CN" dirty="0"/>
              <a:t>the</a:t>
            </a:r>
            <a:r>
              <a:rPr lang="zh-CN" altLang="en-US" dirty="0"/>
              <a:t> </a:t>
            </a:r>
            <a:r>
              <a:rPr lang="en-US" altLang="zh-CN" dirty="0"/>
              <a:t>computer</a:t>
            </a:r>
            <a:r>
              <a:rPr lang="zh-CN" altLang="en-US" dirty="0"/>
              <a:t> </a:t>
            </a:r>
            <a:r>
              <a:rPr lang="en-US" altLang="zh-CN" dirty="0"/>
              <a:t>on</a:t>
            </a:r>
            <a:r>
              <a:rPr lang="zh-CN" altLang="en-US" dirty="0"/>
              <a:t> </a:t>
            </a:r>
            <a:r>
              <a:rPr lang="en-US" altLang="zh-CN" dirty="0"/>
              <a:t>my</a:t>
            </a:r>
            <a:r>
              <a:rPr lang="zh-CN" altLang="en-US" dirty="0"/>
              <a:t> </a:t>
            </a:r>
            <a:r>
              <a:rPr lang="en-US" altLang="zh-CN" dirty="0"/>
              <a:t>desk</a:t>
            </a:r>
            <a:r>
              <a:rPr lang="zh-CN" altLang="en-US" dirty="0"/>
              <a:t> </a:t>
            </a:r>
            <a:r>
              <a:rPr lang="en-US" altLang="zh-CN" dirty="0"/>
              <a:t>and</a:t>
            </a:r>
            <a:r>
              <a:rPr lang="zh-CN" altLang="en-US" dirty="0"/>
              <a:t> </a:t>
            </a:r>
            <a:r>
              <a:rPr lang="en-US" altLang="zh-CN" dirty="0"/>
              <a:t>the</a:t>
            </a:r>
            <a:r>
              <a:rPr lang="zh-CN" altLang="en-US" dirty="0"/>
              <a:t> </a:t>
            </a:r>
            <a:r>
              <a:rPr lang="en-US" altLang="zh-CN" dirty="0"/>
              <a:t>shared</a:t>
            </a:r>
            <a:r>
              <a:rPr lang="zh-CN" altLang="en-US" dirty="0"/>
              <a:t> </a:t>
            </a:r>
            <a:r>
              <a:rPr lang="en-US" altLang="zh-CN" dirty="0"/>
              <a:t>computer</a:t>
            </a:r>
            <a:r>
              <a:rPr lang="zh-CN" altLang="en-US" dirty="0"/>
              <a:t> </a:t>
            </a:r>
            <a:r>
              <a:rPr lang="en-US" altLang="zh-CN" dirty="0"/>
              <a:t>in</a:t>
            </a:r>
            <a:r>
              <a:rPr lang="zh-CN" altLang="en-US" dirty="0"/>
              <a:t> </a:t>
            </a:r>
            <a:r>
              <a:rPr lang="en-US" altLang="zh-CN" dirty="0"/>
              <a:t>the</a:t>
            </a:r>
            <a:r>
              <a:rPr lang="zh-CN" altLang="en-US" dirty="0"/>
              <a:t> </a:t>
            </a:r>
            <a:r>
              <a:rPr lang="en-US" altLang="zh-CN" dirty="0"/>
              <a:t>equipment room</a:t>
            </a:r>
            <a:r>
              <a:rPr lang="zh-CN" altLang="en-US" dirty="0"/>
              <a:t> </a:t>
            </a:r>
            <a:r>
              <a:rPr lang="en-US" altLang="zh-CN" dirty="0"/>
              <a:t>for</a:t>
            </a:r>
            <a:r>
              <a:rPr lang="zh-CN" altLang="en-US" dirty="0"/>
              <a:t> </a:t>
            </a:r>
            <a:r>
              <a:rPr lang="en-US" altLang="zh-CN" dirty="0"/>
              <a:t>training</a:t>
            </a:r>
            <a:r>
              <a:rPr lang="zh-CN" altLang="en-US" dirty="0"/>
              <a:t> </a:t>
            </a:r>
            <a:r>
              <a:rPr lang="en-US" altLang="zh-CN" dirty="0"/>
              <a:t>the</a:t>
            </a:r>
            <a:r>
              <a:rPr lang="zh-CN" altLang="en-US" dirty="0"/>
              <a:t> </a:t>
            </a:r>
            <a:r>
              <a:rPr lang="en-US" altLang="zh-CN" dirty="0"/>
              <a:t>model.</a:t>
            </a:r>
            <a:r>
              <a:rPr lang="zh-CN" altLang="en-US" dirty="0"/>
              <a:t> </a:t>
            </a:r>
            <a:r>
              <a:rPr lang="en-US" altLang="zh-CN" dirty="0"/>
              <a:t>The</a:t>
            </a:r>
            <a:r>
              <a:rPr lang="zh-CN" altLang="en-US" dirty="0"/>
              <a:t> </a:t>
            </a:r>
            <a:r>
              <a:rPr lang="en-US" altLang="zh-CN" dirty="0"/>
              <a:t>GPU</a:t>
            </a:r>
            <a:r>
              <a:rPr lang="zh-CN" altLang="en-US" dirty="0"/>
              <a:t> </a:t>
            </a:r>
            <a:r>
              <a:rPr lang="en-US" altLang="zh-CN" dirty="0"/>
              <a:t>on</a:t>
            </a:r>
            <a:r>
              <a:rPr lang="zh-CN" altLang="en-US" dirty="0"/>
              <a:t> </a:t>
            </a:r>
            <a:r>
              <a:rPr lang="en-US" altLang="zh-CN" dirty="0"/>
              <a:t>them</a:t>
            </a:r>
            <a:r>
              <a:rPr lang="zh-CN" altLang="en-US" dirty="0"/>
              <a:t> </a:t>
            </a:r>
            <a:r>
              <a:rPr lang="en-US" altLang="zh-CN" dirty="0"/>
              <a:t>are</a:t>
            </a:r>
            <a:r>
              <a:rPr lang="zh-CN" altLang="en-US" dirty="0"/>
              <a:t> </a:t>
            </a:r>
            <a:r>
              <a:rPr lang="en-US" altLang="zh-CN" dirty="0"/>
              <a:t>GTX</a:t>
            </a:r>
            <a:r>
              <a:rPr lang="zh-CN" altLang="en-US" dirty="0"/>
              <a:t> </a:t>
            </a:r>
            <a:r>
              <a:rPr lang="en-US" altLang="zh-CN" dirty="0"/>
              <a:t>950,</a:t>
            </a:r>
            <a:r>
              <a:rPr lang="zh-CN" altLang="en-US" dirty="0"/>
              <a:t> </a:t>
            </a:r>
            <a:r>
              <a:rPr lang="en-US" altLang="zh-CN" dirty="0"/>
              <a:t>1060</a:t>
            </a:r>
            <a:r>
              <a:rPr lang="zh-CN" altLang="en-US" dirty="0"/>
              <a:t> </a:t>
            </a:r>
            <a:r>
              <a:rPr lang="en-US" altLang="zh-CN" dirty="0"/>
              <a:t>respectively.</a:t>
            </a:r>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8</a:t>
            </a:fld>
            <a:endParaRPr lang="en-US"/>
          </a:p>
        </p:txBody>
      </p:sp>
    </p:spTree>
    <p:extLst>
      <p:ext uri="{BB962C8B-B14F-4D97-AF65-F5344CB8AC3E}">
        <p14:creationId xmlns:p14="http://schemas.microsoft.com/office/powerpoint/2010/main" val="361781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zh-CN" altLang="en-US" dirty="0"/>
              <a:t> </a:t>
            </a:r>
            <a:r>
              <a:rPr lang="en-US" altLang="zh-CN" dirty="0"/>
              <a:t>table</a:t>
            </a:r>
            <a:r>
              <a:rPr lang="zh-CN" altLang="en-US" dirty="0"/>
              <a:t> </a:t>
            </a:r>
            <a:r>
              <a:rPr lang="en-US" altLang="zh-CN" dirty="0"/>
              <a:t>shows</a:t>
            </a:r>
            <a:r>
              <a:rPr lang="zh-CN" altLang="en-US" dirty="0"/>
              <a:t> </a:t>
            </a:r>
            <a:r>
              <a:rPr lang="en-US" altLang="zh-CN" dirty="0"/>
              <a:t>the</a:t>
            </a:r>
            <a:r>
              <a:rPr lang="zh-CN" altLang="en-US" dirty="0"/>
              <a:t> </a:t>
            </a:r>
            <a:r>
              <a:rPr lang="en-US" altLang="zh-CN" dirty="0"/>
              <a:t>experiments</a:t>
            </a:r>
            <a:r>
              <a:rPr lang="zh-CN" altLang="en-US" dirty="0"/>
              <a:t> </a:t>
            </a:r>
            <a:r>
              <a:rPr lang="en-US" altLang="zh-CN" dirty="0"/>
              <a:t>we</a:t>
            </a:r>
            <a:r>
              <a:rPr lang="zh-CN" altLang="en-US" dirty="0"/>
              <a:t> </a:t>
            </a:r>
            <a:r>
              <a:rPr lang="en-US" altLang="zh-CN" dirty="0"/>
              <a:t>have</a:t>
            </a:r>
            <a:r>
              <a:rPr lang="zh-CN" altLang="en-US" dirty="0"/>
              <a:t> </a:t>
            </a:r>
            <a:r>
              <a:rPr lang="en-US" altLang="zh-CN" dirty="0"/>
              <a:t>run</a:t>
            </a:r>
            <a:r>
              <a:rPr lang="zh-CN" altLang="en-US" dirty="0"/>
              <a:t> </a:t>
            </a:r>
            <a:r>
              <a:rPr lang="en-US" altLang="zh-CN" dirty="0"/>
              <a:t>out</a:t>
            </a:r>
            <a:r>
              <a:rPr lang="zh-CN" altLang="en-US" dirty="0"/>
              <a:t> </a:t>
            </a:r>
            <a:r>
              <a:rPr lang="en-US" altLang="zh-CN" dirty="0"/>
              <a:t>now. They</a:t>
            </a:r>
            <a:r>
              <a:rPr lang="zh-CN" altLang="en-US" dirty="0"/>
              <a:t> </a:t>
            </a:r>
            <a:r>
              <a:rPr lang="en-US" altLang="zh-CN" dirty="0"/>
              <a:t>are</a:t>
            </a:r>
            <a:r>
              <a:rPr lang="zh-CN" altLang="en-US" dirty="0"/>
              <a:t> </a:t>
            </a:r>
            <a:r>
              <a:rPr lang="en-US" altLang="zh-CN" dirty="0"/>
              <a:t>far</a:t>
            </a:r>
            <a:r>
              <a:rPr lang="zh-CN" altLang="en-US" dirty="0"/>
              <a:t> </a:t>
            </a:r>
            <a:r>
              <a:rPr lang="en-US" altLang="zh-CN" dirty="0"/>
              <a:t>away</a:t>
            </a:r>
            <a:r>
              <a:rPr lang="zh-CN" altLang="en-US" dirty="0"/>
              <a:t> </a:t>
            </a:r>
            <a:r>
              <a:rPr lang="en-US" altLang="zh-CN" dirty="0"/>
              <a:t>enough</a:t>
            </a:r>
            <a:r>
              <a:rPr lang="zh-CN" altLang="en-US" dirty="0"/>
              <a:t> </a:t>
            </a:r>
            <a:r>
              <a:rPr lang="en-US" altLang="zh-CN" dirty="0"/>
              <a:t>for</a:t>
            </a:r>
            <a:r>
              <a:rPr lang="zh-CN" altLang="en-US" dirty="0"/>
              <a:t> </a:t>
            </a:r>
            <a:r>
              <a:rPr lang="en-US" altLang="zh-CN" dirty="0"/>
              <a:t>the</a:t>
            </a:r>
            <a:r>
              <a:rPr lang="zh-CN" altLang="en-US" dirty="0"/>
              <a:t> </a:t>
            </a:r>
            <a:r>
              <a:rPr lang="en-US" altLang="zh-CN" dirty="0"/>
              <a:t>final</a:t>
            </a:r>
            <a:r>
              <a:rPr lang="zh-CN" altLang="en-US" dirty="0"/>
              <a:t> </a:t>
            </a:r>
            <a:r>
              <a:rPr lang="en-US" altLang="zh-CN" dirty="0"/>
              <a:t>conclusion.</a:t>
            </a:r>
            <a:r>
              <a:rPr lang="zh-CN" altLang="en-US" dirty="0"/>
              <a:t> </a:t>
            </a:r>
            <a:r>
              <a:rPr lang="en-US" altLang="zh-CN" dirty="0"/>
              <a:t>The</a:t>
            </a:r>
            <a:r>
              <a:rPr lang="zh-CN" altLang="en-US" dirty="0"/>
              <a:t> </a:t>
            </a:r>
            <a:r>
              <a:rPr lang="en-US" altLang="zh-CN" dirty="0"/>
              <a:t>experiment</a:t>
            </a:r>
            <a:r>
              <a:rPr lang="zh-CN" altLang="en-US" dirty="0"/>
              <a:t> </a:t>
            </a:r>
            <a:r>
              <a:rPr lang="en-US" altLang="zh-CN" dirty="0"/>
              <a:t>will</a:t>
            </a:r>
            <a:r>
              <a:rPr lang="zh-CN" altLang="en-US" dirty="0"/>
              <a:t> </a:t>
            </a:r>
            <a:r>
              <a:rPr lang="en-US" altLang="zh-CN" dirty="0"/>
              <a:t>continue</a:t>
            </a:r>
            <a:r>
              <a:rPr lang="zh-CN" altLang="en-US" dirty="0"/>
              <a:t> </a:t>
            </a:r>
            <a:r>
              <a:rPr lang="en-US" altLang="zh-CN" dirty="0"/>
              <a:t>in</a:t>
            </a:r>
            <a:r>
              <a:rPr lang="zh-CN" altLang="en-US" dirty="0"/>
              <a:t> </a:t>
            </a:r>
            <a:r>
              <a:rPr lang="en-US" altLang="zh-CN" dirty="0"/>
              <a:t>the</a:t>
            </a:r>
            <a:r>
              <a:rPr lang="zh-CN" altLang="en-US" dirty="0"/>
              <a:t> </a:t>
            </a:r>
            <a:r>
              <a:rPr lang="en-US" altLang="zh-CN" dirty="0"/>
              <a:t>next</a:t>
            </a:r>
            <a:r>
              <a:rPr lang="zh-CN" altLang="en-US" dirty="0"/>
              <a:t> </a:t>
            </a:r>
            <a:r>
              <a:rPr lang="en-US" altLang="zh-CN" dirty="0"/>
              <a:t>days.</a:t>
            </a:r>
          </a:p>
          <a:p>
            <a:endParaRPr lang="en-US" altLang="zh-CN" dirty="0"/>
          </a:p>
          <a:p>
            <a:r>
              <a:rPr lang="en-US" altLang="zh-CN" dirty="0"/>
              <a:t>After</a:t>
            </a:r>
            <a:r>
              <a:rPr lang="zh-CN" altLang="en-US" dirty="0"/>
              <a:t> </a:t>
            </a:r>
            <a:r>
              <a:rPr lang="en-US" altLang="zh-CN" dirty="0"/>
              <a:t>each</a:t>
            </a:r>
            <a:r>
              <a:rPr lang="zh-CN" altLang="en-US" dirty="0"/>
              <a:t> </a:t>
            </a:r>
            <a:r>
              <a:rPr lang="en-US" altLang="zh-CN" dirty="0"/>
              <a:t>experiment,</a:t>
            </a:r>
            <a:r>
              <a:rPr lang="zh-CN" altLang="en-US" dirty="0"/>
              <a:t> </a:t>
            </a:r>
            <a:r>
              <a:rPr lang="en-US" altLang="zh-CN" dirty="0"/>
              <a:t>final</a:t>
            </a:r>
            <a:r>
              <a:rPr lang="zh-CN" altLang="en-US" dirty="0"/>
              <a:t> </a:t>
            </a:r>
            <a:r>
              <a:rPr lang="en-US" altLang="zh-CN" dirty="0"/>
              <a:t>test</a:t>
            </a:r>
            <a:r>
              <a:rPr lang="zh-CN" altLang="en-US" dirty="0"/>
              <a:t> </a:t>
            </a:r>
            <a:r>
              <a:rPr lang="en-US" altLang="zh-CN" dirty="0"/>
              <a:t>accuracy,</a:t>
            </a:r>
            <a:r>
              <a:rPr lang="zh-CN" altLang="en-US" dirty="0"/>
              <a:t> </a:t>
            </a:r>
            <a:r>
              <a:rPr lang="en-US" altLang="zh-CN" dirty="0"/>
              <a:t>length</a:t>
            </a:r>
            <a:r>
              <a:rPr lang="zh-CN" altLang="en-US" dirty="0"/>
              <a:t> </a:t>
            </a:r>
            <a:r>
              <a:rPr lang="en-US" altLang="zh-CN" dirty="0"/>
              <a:t>of</a:t>
            </a:r>
            <a:r>
              <a:rPr lang="zh-CN" altLang="en-US" dirty="0"/>
              <a:t> </a:t>
            </a:r>
            <a:r>
              <a:rPr lang="en-US" altLang="zh-CN" dirty="0"/>
              <a:t>bottleneck</a:t>
            </a:r>
            <a:r>
              <a:rPr lang="zh-CN" altLang="en-US" dirty="0"/>
              <a:t> </a:t>
            </a:r>
            <a:r>
              <a:rPr lang="en-US" altLang="zh-CN" dirty="0"/>
              <a:t>and</a:t>
            </a:r>
            <a:r>
              <a:rPr lang="zh-CN" altLang="en-US" dirty="0"/>
              <a:t> </a:t>
            </a:r>
            <a:r>
              <a:rPr lang="en-US" altLang="zh-CN" dirty="0"/>
              <a:t>time</a:t>
            </a:r>
            <a:r>
              <a:rPr lang="zh-CN" altLang="en-US" dirty="0"/>
              <a:t> </a:t>
            </a:r>
            <a:r>
              <a:rPr lang="en-US" altLang="zh-CN" dirty="0"/>
              <a:t>consumption</a:t>
            </a:r>
            <a:r>
              <a:rPr lang="zh-CN" altLang="en-US" dirty="0"/>
              <a:t> </a:t>
            </a:r>
            <a:r>
              <a:rPr lang="en-US" altLang="zh-CN" dirty="0"/>
              <a:t>are</a:t>
            </a:r>
            <a:r>
              <a:rPr lang="zh-CN" altLang="en-US" dirty="0"/>
              <a:t> </a:t>
            </a:r>
            <a:r>
              <a:rPr lang="en-US" altLang="zh-CN" dirty="0"/>
              <a:t>collected.</a:t>
            </a:r>
            <a:r>
              <a:rPr lang="zh-CN" altLang="en-US" dirty="0"/>
              <a:t> </a:t>
            </a:r>
            <a:r>
              <a:rPr lang="en-US" altLang="zh-CN" dirty="0"/>
              <a:t>The</a:t>
            </a:r>
            <a:r>
              <a:rPr lang="zh-CN" altLang="en-US" dirty="0"/>
              <a:t> </a:t>
            </a:r>
            <a:r>
              <a:rPr lang="en-US" altLang="zh-CN" dirty="0"/>
              <a:t>influence</a:t>
            </a:r>
            <a:r>
              <a:rPr lang="zh-CN" altLang="en-US" dirty="0"/>
              <a:t> </a:t>
            </a:r>
            <a:r>
              <a:rPr lang="en-US" altLang="zh-CN" dirty="0"/>
              <a:t>of</a:t>
            </a:r>
            <a:r>
              <a:rPr lang="zh-CN" altLang="en-US" dirty="0"/>
              <a:t> </a:t>
            </a:r>
            <a:r>
              <a:rPr lang="en-US" altLang="zh-CN" dirty="0"/>
              <a:t>each</a:t>
            </a:r>
            <a:r>
              <a:rPr lang="zh-CN" altLang="en-US" dirty="0"/>
              <a:t> </a:t>
            </a:r>
            <a:r>
              <a:rPr lang="en-US" altLang="zh-CN" dirty="0"/>
              <a:t>parameter</a:t>
            </a:r>
            <a:r>
              <a:rPr lang="zh-CN" altLang="en-US" dirty="0"/>
              <a:t> </a:t>
            </a:r>
            <a:r>
              <a:rPr lang="en-US" altLang="zh-CN" dirty="0"/>
              <a:t>are</a:t>
            </a:r>
            <a:r>
              <a:rPr lang="zh-CN" altLang="en-US" dirty="0"/>
              <a:t> </a:t>
            </a:r>
            <a:r>
              <a:rPr lang="en-US" altLang="zh-CN" dirty="0"/>
              <a:t>analyzed</a:t>
            </a:r>
            <a:r>
              <a:rPr lang="zh-CN" altLang="en-US" dirty="0"/>
              <a:t> </a:t>
            </a:r>
            <a:r>
              <a:rPr lang="en-US" altLang="zh-CN" dirty="0"/>
              <a:t>according</a:t>
            </a:r>
            <a:r>
              <a:rPr lang="zh-CN" altLang="en-US" dirty="0"/>
              <a:t> </a:t>
            </a:r>
            <a:r>
              <a:rPr lang="en-US" altLang="zh-CN" dirty="0"/>
              <a:t>to</a:t>
            </a:r>
            <a:r>
              <a:rPr lang="zh-CN" altLang="en-US" dirty="0"/>
              <a:t> </a:t>
            </a:r>
            <a:r>
              <a:rPr lang="en-US" altLang="zh-CN" dirty="0"/>
              <a:t>these</a:t>
            </a:r>
            <a:r>
              <a:rPr lang="zh-CN" altLang="en-US" dirty="0"/>
              <a:t> </a:t>
            </a:r>
            <a:r>
              <a:rPr lang="en-US" altLang="zh-CN" dirty="0"/>
              <a:t>information</a:t>
            </a:r>
            <a:r>
              <a:rPr lang="zh-CN" altLang="en-US" dirty="0"/>
              <a:t> </a:t>
            </a:r>
            <a:r>
              <a:rPr lang="en-US" altLang="zh-CN" dirty="0"/>
              <a:t>later.</a:t>
            </a:r>
          </a:p>
          <a:p>
            <a:endParaRPr lang="en-US" dirty="0"/>
          </a:p>
        </p:txBody>
      </p:sp>
      <p:sp>
        <p:nvSpPr>
          <p:cNvPr id="4" name="Slide Number Placeholder 3"/>
          <p:cNvSpPr>
            <a:spLocks noGrp="1"/>
          </p:cNvSpPr>
          <p:nvPr>
            <p:ph type="sldNum" sz="quarter" idx="10"/>
          </p:nvPr>
        </p:nvSpPr>
        <p:spPr/>
        <p:txBody>
          <a:bodyPr/>
          <a:lstStyle/>
          <a:p>
            <a:fld id="{AB9AB302-6763-4E75-90C3-F1BCB29DF841}" type="slidenum">
              <a:rPr lang="en-US" smtClean="0"/>
              <a:t>9</a:t>
            </a:fld>
            <a:endParaRPr lang="en-US"/>
          </a:p>
        </p:txBody>
      </p:sp>
    </p:spTree>
    <p:extLst>
      <p:ext uri="{BB962C8B-B14F-4D97-AF65-F5344CB8AC3E}">
        <p14:creationId xmlns:p14="http://schemas.microsoft.com/office/powerpoint/2010/main" val="2129636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3" descr="C:\lasso\My Dropbox\PerkWeb\PerkLogo2010-base-with-text-300dp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52400"/>
            <a:ext cx="38862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C:\lasso\PerkFacilities\PerkWeb\images\logo-Queens.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64463" y="5872163"/>
            <a:ext cx="1227137"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17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780000"/>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p:cNvSpPr>
            <a:spLocks noGrp="1"/>
          </p:cNvSpPr>
          <p:nvPr>
            <p:ph type="ftr" sz="quarter" idx="10"/>
          </p:nvPr>
        </p:nvSpPr>
        <p:spPr>
          <a:xfrm>
            <a:off x="1143000" y="6356350"/>
            <a:ext cx="6019800" cy="365125"/>
          </a:xfrm>
          <a:prstGeom prst="rect">
            <a:avLst/>
          </a:prstGeom>
        </p:spPr>
        <p:txBody>
          <a:bodyPr/>
          <a:lstStyle>
            <a:lvl1pPr>
              <a:defRPr/>
            </a:lvl1pPr>
          </a:lstStyle>
          <a:p>
            <a:pPr>
              <a:defRPr/>
            </a:pPr>
            <a:r>
              <a:rPr lang="en-US" dirty="0"/>
              <a:t>Laboratory for Percutaneous Surgery (The Perk Lab) – Copyright © Queen’s University, 2018</a:t>
            </a:r>
          </a:p>
        </p:txBody>
      </p:sp>
      <p:sp>
        <p:nvSpPr>
          <p:cNvPr id="15" name="Slide Number Placeholder 5"/>
          <p:cNvSpPr>
            <a:spLocks noGrp="1"/>
          </p:cNvSpPr>
          <p:nvPr>
            <p:ph type="sldNum" sz="quarter" idx="11"/>
          </p:nvPr>
        </p:nvSpPr>
        <p:spPr>
          <a:xfrm>
            <a:off x="7239000" y="6356350"/>
            <a:ext cx="533400" cy="365125"/>
          </a:xfrm>
          <a:prstGeom prst="rect">
            <a:avLst/>
          </a:prstGeom>
        </p:spPr>
        <p:txBody>
          <a:bodyPr/>
          <a:lstStyle>
            <a:lvl1pPr>
              <a:defRPr/>
            </a:lvl1pPr>
          </a:lstStyle>
          <a:p>
            <a:pPr>
              <a:defRPr/>
            </a:pPr>
            <a:r>
              <a:rPr lang="en-US"/>
              <a:t>- </a:t>
            </a:r>
            <a:fld id="{9FCF0F87-2AA1-4A75-81C9-3ACA5C735B30}" type="slidenum">
              <a:rPr lang="en-US"/>
              <a:pPr>
                <a:defRPr/>
              </a:pPr>
              <a:t>‹#›</a:t>
            </a:fld>
            <a:r>
              <a:rPr lang="en-US"/>
              <a:t> -</a:t>
            </a:r>
          </a:p>
        </p:txBody>
      </p:sp>
    </p:spTree>
    <p:extLst>
      <p:ext uri="{BB962C8B-B14F-4D97-AF65-F5344CB8AC3E}">
        <p14:creationId xmlns:p14="http://schemas.microsoft.com/office/powerpoint/2010/main" val="170117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780000"/>
                </a:solidFill>
              </a:defRPr>
            </a:lvl1pPr>
          </a:lstStyle>
          <a:p>
            <a:r>
              <a:rPr lang="en-US"/>
              <a:t>Click to edit Master title style</a:t>
            </a:r>
          </a:p>
        </p:txBody>
      </p:sp>
      <p:pic>
        <p:nvPicPr>
          <p:cNvPr id="6"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a:spLocks noGrp="1"/>
          </p:cNvSpPr>
          <p:nvPr>
            <p:ph type="ftr" sz="quarter" idx="10"/>
          </p:nvPr>
        </p:nvSpPr>
        <p:spPr>
          <a:xfrm>
            <a:off x="1143000" y="6356350"/>
            <a:ext cx="6019800" cy="365125"/>
          </a:xfrm>
          <a:prstGeom prst="rect">
            <a:avLst/>
          </a:prstGeom>
        </p:spPr>
        <p:txBody>
          <a:bodyPr/>
          <a:lstStyle>
            <a:lvl1pPr>
              <a:defRPr/>
            </a:lvl1pPr>
          </a:lstStyle>
          <a:p>
            <a:pPr>
              <a:defRPr/>
            </a:pPr>
            <a:r>
              <a:rPr lang="en-US" dirty="0"/>
              <a:t>Laboratory for Percutaneous Surgery (The Perk Lab) – Copyright © Queen’s University, 2018</a:t>
            </a:r>
          </a:p>
        </p:txBody>
      </p:sp>
      <p:sp>
        <p:nvSpPr>
          <p:cNvPr id="9" name="Slide Number Placeholder 5"/>
          <p:cNvSpPr>
            <a:spLocks noGrp="1"/>
          </p:cNvSpPr>
          <p:nvPr>
            <p:ph type="sldNum" sz="quarter" idx="11"/>
          </p:nvPr>
        </p:nvSpPr>
        <p:spPr>
          <a:xfrm>
            <a:off x="7239000" y="6356350"/>
            <a:ext cx="533400" cy="365125"/>
          </a:xfrm>
          <a:prstGeom prst="rect">
            <a:avLst/>
          </a:prstGeom>
        </p:spPr>
        <p:txBody>
          <a:bodyPr/>
          <a:lstStyle>
            <a:lvl1pPr>
              <a:defRPr/>
            </a:lvl1pPr>
          </a:lstStyle>
          <a:p>
            <a:pPr>
              <a:defRPr/>
            </a:pPr>
            <a:r>
              <a:rPr lang="en-US"/>
              <a:t>- </a:t>
            </a:r>
            <a:fld id="{9FCF0F87-2AA1-4A75-81C9-3ACA5C735B30}" type="slidenum">
              <a:rPr lang="en-US"/>
              <a:pPr>
                <a:defRPr/>
              </a:pPr>
              <a:t>‹#›</a:t>
            </a:fld>
            <a:r>
              <a:rPr lang="en-US"/>
              <a:t> -</a:t>
            </a:r>
          </a:p>
        </p:txBody>
      </p:sp>
    </p:spTree>
    <p:extLst>
      <p:ext uri="{BB962C8B-B14F-4D97-AF65-F5344CB8AC3E}">
        <p14:creationId xmlns:p14="http://schemas.microsoft.com/office/powerpoint/2010/main" val="380267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1" descr="C:\lasso\PerkFacilities\PerkWeb\images\logo-Queens.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6248400"/>
            <a:ext cx="6889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lasso\My Dropbox\PerkWeb\PerkLogo2010-base-white-round-45dpi.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10"/>
          </p:nvPr>
        </p:nvSpPr>
        <p:spPr>
          <a:xfrm>
            <a:off x="1143000" y="6356350"/>
            <a:ext cx="6019800" cy="365125"/>
          </a:xfrm>
          <a:prstGeom prst="rect">
            <a:avLst/>
          </a:prstGeom>
        </p:spPr>
        <p:txBody>
          <a:bodyPr/>
          <a:lstStyle>
            <a:lvl1pPr>
              <a:defRPr/>
            </a:lvl1pPr>
          </a:lstStyle>
          <a:p>
            <a:pPr>
              <a:defRPr/>
            </a:pPr>
            <a:r>
              <a:rPr lang="en-US" dirty="0"/>
              <a:t>Laboratory for Percutaneous Surgery (The Perk Lab) – Copyright © Queen’s University, 2018</a:t>
            </a:r>
          </a:p>
        </p:txBody>
      </p:sp>
      <p:sp>
        <p:nvSpPr>
          <p:cNvPr id="8" name="Slide Number Placeholder 5"/>
          <p:cNvSpPr>
            <a:spLocks noGrp="1"/>
          </p:cNvSpPr>
          <p:nvPr>
            <p:ph type="sldNum" sz="quarter" idx="11"/>
          </p:nvPr>
        </p:nvSpPr>
        <p:spPr>
          <a:xfrm>
            <a:off x="7239000" y="6356350"/>
            <a:ext cx="533400" cy="365125"/>
          </a:xfrm>
          <a:prstGeom prst="rect">
            <a:avLst/>
          </a:prstGeom>
        </p:spPr>
        <p:txBody>
          <a:bodyPr/>
          <a:lstStyle>
            <a:lvl1pPr>
              <a:defRPr/>
            </a:lvl1pPr>
          </a:lstStyle>
          <a:p>
            <a:pPr>
              <a:defRPr/>
            </a:pPr>
            <a:r>
              <a:rPr lang="en-US"/>
              <a:t>- </a:t>
            </a:r>
            <a:fld id="{9FCF0F87-2AA1-4A75-81C9-3ACA5C735B30}" type="slidenum">
              <a:rPr lang="en-US"/>
              <a:pPr>
                <a:defRPr/>
              </a:pPr>
              <a:t>‹#›</a:t>
            </a:fld>
            <a:r>
              <a:rPr lang="en-US"/>
              <a:t> -</a:t>
            </a:r>
          </a:p>
        </p:txBody>
      </p:sp>
    </p:spTree>
    <p:extLst>
      <p:ext uri="{BB962C8B-B14F-4D97-AF65-F5344CB8AC3E}">
        <p14:creationId xmlns:p14="http://schemas.microsoft.com/office/powerpoint/2010/main" val="35443883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95400"/>
            <a:ext cx="8229600" cy="4830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3"/>
          </p:nvPr>
        </p:nvSpPr>
        <p:spPr>
          <a:xfrm>
            <a:off x="1143000" y="6356350"/>
            <a:ext cx="6019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dirty="0"/>
              <a:t>Laboratory for Percutaneous Surgery (The Perk Lab) – Copyright © Queen’s University, 2016</a:t>
            </a:r>
          </a:p>
        </p:txBody>
      </p:sp>
      <p:sp>
        <p:nvSpPr>
          <p:cNvPr id="8" name="Slide Number Placeholder 5"/>
          <p:cNvSpPr>
            <a:spLocks noGrp="1"/>
          </p:cNvSpPr>
          <p:nvPr>
            <p:ph type="sldNum" sz="quarter" idx="4"/>
          </p:nvPr>
        </p:nvSpPr>
        <p:spPr>
          <a:xfrm>
            <a:off x="7239000" y="6356350"/>
            <a:ext cx="533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r>
              <a:rPr lang="en-US"/>
              <a:t>- </a:t>
            </a:r>
            <a:fld id="{D30372AC-A250-428F-9F6B-C770C773E9F1}" type="slidenum">
              <a:rPr lang="en-US"/>
              <a:pPr>
                <a:defRPr/>
              </a:pPr>
              <a:t>‹#›</a:t>
            </a:fld>
            <a:r>
              <a:rPr lang="en-US"/>
              <a:t> -</a:t>
            </a:r>
          </a:p>
        </p:txBody>
      </p:sp>
    </p:spTree>
    <p:extLst>
      <p:ext uri="{BB962C8B-B14F-4D97-AF65-F5344CB8AC3E}">
        <p14:creationId xmlns:p14="http://schemas.microsoft.com/office/powerpoint/2010/main" val="2007742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Improve</a:t>
            </a:r>
            <a:r>
              <a:rPr lang="en-US" altLang="zh-CN" dirty="0"/>
              <a:t> </a:t>
            </a:r>
            <a:r>
              <a:rPr lang="en-US" altLang="zh-CN" dirty="0" smtClean="0"/>
              <a:t>Center </a:t>
            </a:r>
            <a:r>
              <a:rPr lang="en-US" altLang="zh-CN" dirty="0"/>
              <a:t>Line </a:t>
            </a:r>
            <a:r>
              <a:rPr lang="en-US" altLang="zh-CN" dirty="0" smtClean="0"/>
              <a:t>Tutor</a:t>
            </a:r>
            <a:br>
              <a:rPr lang="en-US" altLang="zh-CN" dirty="0" smtClean="0"/>
            </a:br>
            <a:r>
              <a:rPr lang="en-US" altLang="zh-CN" dirty="0" smtClean="0"/>
              <a:t>by Deep Learning</a:t>
            </a:r>
            <a:endParaRPr lang="en-US" dirty="0"/>
          </a:p>
        </p:txBody>
      </p:sp>
      <p:sp>
        <p:nvSpPr>
          <p:cNvPr id="3" name="Subtitle 2"/>
          <p:cNvSpPr>
            <a:spLocks noGrp="1"/>
          </p:cNvSpPr>
          <p:nvPr>
            <p:ph type="subTitle" idx="1"/>
          </p:nvPr>
        </p:nvSpPr>
        <p:spPr/>
        <p:txBody>
          <a:bodyPr/>
          <a:lstStyle/>
          <a:p>
            <a:r>
              <a:rPr lang="en-US" dirty="0"/>
              <a:t>Hejie Cui</a:t>
            </a:r>
          </a:p>
        </p:txBody>
      </p:sp>
    </p:spTree>
    <p:extLst>
      <p:ext uri="{BB962C8B-B14F-4D97-AF65-F5344CB8AC3E}">
        <p14:creationId xmlns:p14="http://schemas.microsoft.com/office/powerpoint/2010/main" val="98941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Influence</a:t>
            </a:r>
          </a:p>
        </p:txBody>
      </p:sp>
      <p:sp>
        <p:nvSpPr>
          <p:cNvPr id="3" name="Content Placeholder 2"/>
          <p:cNvSpPr>
            <a:spLocks noGrp="1"/>
          </p:cNvSpPr>
          <p:nvPr>
            <p:ph idx="1"/>
          </p:nvPr>
        </p:nvSpPr>
        <p:spPr/>
        <p:txBody>
          <a:bodyPr>
            <a:normAutofit/>
          </a:bodyPr>
          <a:lstStyle/>
          <a:p>
            <a:r>
              <a:rPr lang="en-US" dirty="0"/>
              <a:t>Brightness, crop, scale</a:t>
            </a:r>
          </a:p>
          <a:p>
            <a:pPr lvl="1"/>
            <a:r>
              <a:rPr lang="en-US" dirty="0"/>
              <a:t>Test accuracy </a:t>
            </a:r>
            <a:r>
              <a:rPr lang="en-US" altLang="zh-CN" dirty="0"/>
              <a:t>i</a:t>
            </a:r>
            <a:r>
              <a:rPr lang="en-US" dirty="0"/>
              <a:t>mproved as data diversity increased</a:t>
            </a:r>
          </a:p>
          <a:p>
            <a:pPr lvl="1"/>
            <a:r>
              <a:rPr lang="en-US" dirty="0"/>
              <a:t>The greater the value, the better the results </a:t>
            </a:r>
          </a:p>
          <a:p>
            <a:pPr lvl="1"/>
            <a:r>
              <a:rPr lang="en-US" dirty="0"/>
              <a:t>No much difference in time consumed</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10</a:t>
            </a:fld>
            <a:r>
              <a:rPr lang="en-US"/>
              <a:t> -</a:t>
            </a:r>
          </a:p>
        </p:txBody>
      </p:sp>
      <p:pic>
        <p:nvPicPr>
          <p:cNvPr id="7" name="Picture 6">
            <a:extLst>
              <a:ext uri="{FF2B5EF4-FFF2-40B4-BE49-F238E27FC236}">
                <a16:creationId xmlns:a16="http://schemas.microsoft.com/office/drawing/2014/main" id="{6313C6E3-1497-C746-B4E3-1C6BF371341A}"/>
              </a:ext>
            </a:extLst>
          </p:cNvPr>
          <p:cNvPicPr>
            <a:picLocks noChangeAspect="1"/>
          </p:cNvPicPr>
          <p:nvPr/>
        </p:nvPicPr>
        <p:blipFill>
          <a:blip r:embed="rId3"/>
          <a:stretch>
            <a:fillRect/>
          </a:stretch>
        </p:blipFill>
        <p:spPr>
          <a:xfrm>
            <a:off x="1748485" y="3505200"/>
            <a:ext cx="5490515" cy="2736056"/>
          </a:xfrm>
          <a:prstGeom prst="rect">
            <a:avLst/>
          </a:prstGeom>
        </p:spPr>
      </p:pic>
    </p:spTree>
    <p:extLst>
      <p:ext uri="{BB962C8B-B14F-4D97-AF65-F5344CB8AC3E}">
        <p14:creationId xmlns:p14="http://schemas.microsoft.com/office/powerpoint/2010/main" val="417305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Influence</a:t>
            </a:r>
          </a:p>
        </p:txBody>
      </p:sp>
      <p:sp>
        <p:nvSpPr>
          <p:cNvPr id="3" name="Content Placeholder 2"/>
          <p:cNvSpPr>
            <a:spLocks noGrp="1"/>
          </p:cNvSpPr>
          <p:nvPr>
            <p:ph idx="1"/>
          </p:nvPr>
        </p:nvSpPr>
        <p:spPr/>
        <p:txBody>
          <a:bodyPr>
            <a:normAutofit/>
          </a:bodyPr>
          <a:lstStyle/>
          <a:p>
            <a:r>
              <a:rPr lang="en-US" dirty="0"/>
              <a:t>Theoretically, the more diverse the data, the better the generalization of model</a:t>
            </a:r>
          </a:p>
          <a:p>
            <a:r>
              <a:rPr lang="en-US" dirty="0"/>
              <a:t>Flip</a:t>
            </a:r>
          </a:p>
          <a:p>
            <a:pPr lvl="1"/>
            <a:r>
              <a:rPr lang="en-US" dirty="0"/>
              <a:t>Contrary to the theory</a:t>
            </a:r>
          </a:p>
          <a:p>
            <a:pPr lvl="1"/>
            <a:r>
              <a:rPr lang="en-US" altLang="zh-CN" dirty="0"/>
              <a:t>Maybe due to the inadequate training for 12k steps</a:t>
            </a:r>
          </a:p>
          <a:p>
            <a:pPr lvl="2"/>
            <a:r>
              <a:rPr lang="en-US" dirty="0"/>
              <a:t>Data enhancements increase the number of pictures. Thus, flipped groups are not as fast in fitting as non-flip groups under equal steps(12k). </a:t>
            </a:r>
          </a:p>
          <a:p>
            <a:pPr lvl="2"/>
            <a:r>
              <a:rPr lang="en-US" dirty="0"/>
              <a:t>Need comparative experiment to verify the guess</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11</a:t>
            </a:fld>
            <a:r>
              <a:rPr lang="en-US"/>
              <a:t> -</a:t>
            </a:r>
          </a:p>
        </p:txBody>
      </p:sp>
    </p:spTree>
    <p:extLst>
      <p:ext uri="{BB962C8B-B14F-4D97-AF65-F5344CB8AC3E}">
        <p14:creationId xmlns:p14="http://schemas.microsoft.com/office/powerpoint/2010/main" val="123419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Consumption</a:t>
            </a:r>
          </a:p>
        </p:txBody>
      </p:sp>
      <p:sp>
        <p:nvSpPr>
          <p:cNvPr id="3" name="Content Placeholder 2"/>
          <p:cNvSpPr>
            <a:spLocks noGrp="1"/>
          </p:cNvSpPr>
          <p:nvPr>
            <p:ph idx="1"/>
          </p:nvPr>
        </p:nvSpPr>
        <p:spPr/>
        <p:txBody>
          <a:bodyPr>
            <a:normAutofit lnSpcReduction="10000"/>
          </a:bodyPr>
          <a:lstStyle/>
          <a:p>
            <a:r>
              <a:rPr lang="en-US" dirty="0"/>
              <a:t>Retrain time duration</a:t>
            </a:r>
          </a:p>
          <a:p>
            <a:pPr lvl="1"/>
            <a:r>
              <a:rPr lang="en-US" dirty="0"/>
              <a:t>When the parameters are all set as zero, the retrain duration is short (30 min on CPU).</a:t>
            </a:r>
          </a:p>
          <a:p>
            <a:pPr lvl="2"/>
            <a:r>
              <a:rPr lang="en-US" dirty="0"/>
              <a:t>cache bottleneck values on disk so they don't have to be repeatedly recalculated</a:t>
            </a:r>
          </a:p>
          <a:p>
            <a:pPr lvl="1"/>
            <a:r>
              <a:rPr lang="en-US" dirty="0"/>
              <a:t>The</a:t>
            </a:r>
            <a:r>
              <a:rPr lang="zh-CN" altLang="en-US" dirty="0"/>
              <a:t> </a:t>
            </a:r>
            <a:r>
              <a:rPr lang="en-US" dirty="0"/>
              <a:t>speed is greatly reduced when parameters are changed (10+ hours on GPU)</a:t>
            </a:r>
          </a:p>
          <a:p>
            <a:pPr lvl="2"/>
            <a:r>
              <a:rPr lang="en-US" dirty="0"/>
              <a:t>bottleneck caching is no longer useful, since input images are never reused exactly</a:t>
            </a:r>
          </a:p>
          <a:p>
            <a:pPr lvl="1"/>
            <a:r>
              <a:rPr lang="en-US" altLang="zh-CN" dirty="0"/>
              <a:t>N</a:t>
            </a:r>
            <a:r>
              <a:rPr lang="en-US" dirty="0"/>
              <a:t>o significant difference in training duration when the parameter value increases.</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12</a:t>
            </a:fld>
            <a:r>
              <a:rPr lang="en-US"/>
              <a:t> -</a:t>
            </a:r>
          </a:p>
        </p:txBody>
      </p:sp>
    </p:spTree>
    <p:extLst>
      <p:ext uri="{BB962C8B-B14F-4D97-AF65-F5344CB8AC3E}">
        <p14:creationId xmlns:p14="http://schemas.microsoft.com/office/powerpoint/2010/main" val="396729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3" name="Slide Number Placeholder 2"/>
          <p:cNvSpPr>
            <a:spLocks noGrp="1"/>
          </p:cNvSpPr>
          <p:nvPr>
            <p:ph type="sldNum" sz="quarter" idx="11"/>
          </p:nvPr>
        </p:nvSpPr>
        <p:spPr/>
        <p:txBody>
          <a:bodyPr/>
          <a:lstStyle/>
          <a:p>
            <a:pPr>
              <a:defRPr/>
            </a:pPr>
            <a:r>
              <a:rPr lang="en-US"/>
              <a:t>- </a:t>
            </a:r>
            <a:fld id="{9FCF0F87-2AA1-4A75-81C9-3ACA5C735B30}" type="slidenum">
              <a:rPr lang="en-US" smtClean="0"/>
              <a:pPr>
                <a:defRPr/>
              </a:pPr>
              <a:t>13</a:t>
            </a:fld>
            <a:r>
              <a:rPr lang="en-US"/>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093" y="2483580"/>
            <a:ext cx="4603768" cy="184518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5796" y="4388305"/>
            <a:ext cx="4420383" cy="1758952"/>
          </a:xfrm>
          <a:prstGeom prst="rect">
            <a:avLst/>
          </a:prstGeom>
        </p:spPr>
      </p:pic>
      <p:sp>
        <p:nvSpPr>
          <p:cNvPr id="6" name="TextBox 5"/>
          <p:cNvSpPr txBox="1"/>
          <p:nvPr/>
        </p:nvSpPr>
        <p:spPr>
          <a:xfrm>
            <a:off x="1159476" y="2483580"/>
            <a:ext cx="2438400" cy="338554"/>
          </a:xfrm>
          <a:prstGeom prst="rect">
            <a:avLst/>
          </a:prstGeom>
          <a:noFill/>
        </p:spPr>
        <p:txBody>
          <a:bodyPr wrap="square" rtlCol="0">
            <a:spAutoFit/>
          </a:bodyPr>
          <a:lstStyle/>
          <a:p>
            <a:r>
              <a:rPr lang="en-US" sz="1600" b="1" dirty="0"/>
              <a:t>Accuracy</a:t>
            </a:r>
          </a:p>
        </p:txBody>
      </p:sp>
      <p:sp>
        <p:nvSpPr>
          <p:cNvPr id="7" name="TextBox 6"/>
          <p:cNvSpPr txBox="1"/>
          <p:nvPr/>
        </p:nvSpPr>
        <p:spPr>
          <a:xfrm>
            <a:off x="1136822" y="4332888"/>
            <a:ext cx="2438400" cy="338554"/>
          </a:xfrm>
          <a:prstGeom prst="rect">
            <a:avLst/>
          </a:prstGeom>
          <a:noFill/>
        </p:spPr>
        <p:txBody>
          <a:bodyPr wrap="square" rtlCol="0">
            <a:spAutoFit/>
          </a:bodyPr>
          <a:lstStyle/>
          <a:p>
            <a:r>
              <a:rPr lang="en-US" sz="1600" b="1" dirty="0" err="1"/>
              <a:t>Cross_entropy</a:t>
            </a:r>
            <a:endParaRPr lang="en-US" sz="1600" b="1" dirty="0"/>
          </a:p>
        </p:txBody>
      </p:sp>
      <p:sp>
        <p:nvSpPr>
          <p:cNvPr id="8" name="Title 1"/>
          <p:cNvSpPr txBox="1">
            <a:spLocks/>
          </p:cNvSpPr>
          <p:nvPr/>
        </p:nvSpPr>
        <p:spPr>
          <a:xfrm>
            <a:off x="457200" y="274638"/>
            <a:ext cx="8229600" cy="7921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err="1">
                <a:solidFill>
                  <a:srgbClr val="780000"/>
                </a:solidFill>
              </a:rPr>
              <a:t>TensorBoard</a:t>
            </a:r>
            <a:endParaRPr lang="en-US" b="1" dirty="0">
              <a:solidFill>
                <a:srgbClr val="780000"/>
              </a:solidFill>
            </a:endParaRPr>
          </a:p>
        </p:txBody>
      </p:sp>
      <p:sp>
        <p:nvSpPr>
          <p:cNvPr id="10" name="Content Placeholder 2"/>
          <p:cNvSpPr txBox="1">
            <a:spLocks/>
          </p:cNvSpPr>
          <p:nvPr/>
        </p:nvSpPr>
        <p:spPr>
          <a:xfrm>
            <a:off x="685800" y="1191647"/>
            <a:ext cx="8229600" cy="4830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convergence speed is not much different under different parameter settings.</a:t>
            </a:r>
          </a:p>
        </p:txBody>
      </p:sp>
    </p:spTree>
    <p:extLst>
      <p:ext uri="{BB962C8B-B14F-4D97-AF65-F5344CB8AC3E}">
        <p14:creationId xmlns:p14="http://schemas.microsoft.com/office/powerpoint/2010/main" val="177359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Future Work</a:t>
            </a:r>
            <a:endParaRPr lang="en-US" dirty="0"/>
          </a:p>
        </p:txBody>
      </p:sp>
      <p:sp>
        <p:nvSpPr>
          <p:cNvPr id="3" name="Content Placeholder 2"/>
          <p:cNvSpPr>
            <a:spLocks noGrp="1"/>
          </p:cNvSpPr>
          <p:nvPr>
            <p:ph idx="1"/>
          </p:nvPr>
        </p:nvSpPr>
        <p:spPr/>
        <p:txBody>
          <a:bodyPr/>
          <a:lstStyle/>
          <a:p>
            <a:r>
              <a:rPr lang="en-US" dirty="0"/>
              <a:t>Continue current experiment </a:t>
            </a:r>
            <a:r>
              <a:rPr lang="en-US" altLang="zh-CN" dirty="0"/>
              <a:t>to</a:t>
            </a:r>
            <a:r>
              <a:rPr lang="zh-CN" altLang="en-US" dirty="0"/>
              <a:t> </a:t>
            </a:r>
            <a:r>
              <a:rPr lang="en-US" altLang="zh-CN" dirty="0"/>
              <a:t>find</a:t>
            </a:r>
            <a:r>
              <a:rPr lang="en-US" dirty="0"/>
              <a:t> the best parameters settings</a:t>
            </a:r>
          </a:p>
          <a:p>
            <a:r>
              <a:rPr lang="en-US" dirty="0"/>
              <a:t>Use the retrained model for classification testing</a:t>
            </a:r>
          </a:p>
          <a:p>
            <a:endParaRPr lang="en-US" dirty="0"/>
          </a:p>
          <a:p>
            <a:endParaRPr lang="en-US" dirty="0"/>
          </a:p>
          <a:p>
            <a:pPr lvl="1"/>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14</a:t>
            </a:fld>
            <a:r>
              <a:rPr lang="en-US"/>
              <a:t> -</a:t>
            </a:r>
          </a:p>
        </p:txBody>
      </p:sp>
      <p:pic>
        <p:nvPicPr>
          <p:cNvPr id="6" name="Picture 8" descr="Image result for webcam on tripod"/>
          <p:cNvPicPr>
            <a:picLocks noChangeAspect="1" noChangeArrowheads="1"/>
          </p:cNvPicPr>
          <p:nvPr/>
        </p:nvPicPr>
        <p:blipFill rotWithShape="1">
          <a:blip r:embed="rId3">
            <a:extLst>
              <a:ext uri="{28A0092B-C50C-407E-A947-70E740481C1C}">
                <a14:useLocalDpi xmlns:a14="http://schemas.microsoft.com/office/drawing/2010/main" val="0"/>
              </a:ext>
            </a:extLst>
          </a:blip>
          <a:srcRect l="30704" r="28358"/>
          <a:stretch/>
        </p:blipFill>
        <p:spPr bwMode="auto">
          <a:xfrm>
            <a:off x="6477000" y="3581400"/>
            <a:ext cx="1114102"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8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15</a:t>
            </a:fld>
            <a:r>
              <a:rPr lang="en-US"/>
              <a:t> -</a:t>
            </a:r>
          </a:p>
        </p:txBody>
      </p:sp>
      <p:sp>
        <p:nvSpPr>
          <p:cNvPr id="6" name="Title 1"/>
          <p:cNvSpPr>
            <a:spLocks noGrp="1"/>
          </p:cNvSpPr>
          <p:nvPr>
            <p:ph type="title"/>
          </p:nvPr>
        </p:nvSpPr>
        <p:spPr>
          <a:xfrm>
            <a:off x="457200" y="274638"/>
            <a:ext cx="8229600" cy="792162"/>
          </a:xfrm>
        </p:spPr>
        <p:txBody>
          <a:bodyPr/>
          <a:lstStyle/>
          <a:p>
            <a:r>
              <a:rPr lang="en-US" dirty="0"/>
              <a:t>Outside the project : )</a:t>
            </a:r>
          </a:p>
        </p:txBody>
      </p:sp>
    </p:spTree>
    <p:extLst>
      <p:ext uri="{BB962C8B-B14F-4D97-AF65-F5344CB8AC3E}">
        <p14:creationId xmlns:p14="http://schemas.microsoft.com/office/powerpoint/2010/main" val="6892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Shanghai</a:t>
            </a:r>
          </a:p>
        </p:txBody>
      </p:sp>
      <p:sp>
        <p:nvSpPr>
          <p:cNvPr id="3" name="Content Placeholder 2"/>
          <p:cNvSpPr>
            <a:spLocks noGrp="1"/>
          </p:cNvSpPr>
          <p:nvPr>
            <p:ph idx="1"/>
          </p:nvPr>
        </p:nvSpPr>
        <p:spPr/>
        <p:txBody>
          <a:bodyPr/>
          <a:lstStyle/>
          <a:p>
            <a:r>
              <a:rPr lang="en-US" dirty="0"/>
              <a:t>Some places of interest</a:t>
            </a:r>
            <a:endParaRPr lang="en-US" altLang="zh-CN" dirty="0"/>
          </a:p>
          <a:p>
            <a:pPr lvl="1"/>
            <a:r>
              <a:rPr lang="en-US" altLang="zh-CN" dirty="0"/>
              <a:t>The bund</a:t>
            </a:r>
          </a:p>
          <a:p>
            <a:pPr lvl="1"/>
            <a:endParaRPr lang="en-US" altLang="zh-CN" dirty="0"/>
          </a:p>
          <a:p>
            <a:pPr lvl="1"/>
            <a:endParaRPr lang="en-US" altLang="zh-CN" dirty="0"/>
          </a:p>
          <a:p>
            <a:pPr lvl="1"/>
            <a:endParaRPr lang="en-US" altLang="zh-CN" dirty="0"/>
          </a:p>
          <a:p>
            <a:pPr lvl="1"/>
            <a:r>
              <a:rPr lang="en-US" altLang="zh-CN" dirty="0" err="1"/>
              <a:t>Tianzi</a:t>
            </a:r>
            <a:r>
              <a:rPr lang="en-US" altLang="zh-CN" dirty="0"/>
              <a:t> Fang</a:t>
            </a:r>
          </a:p>
          <a:p>
            <a:pPr marL="457200" lvl="1" indent="0">
              <a:buNone/>
            </a:pPr>
            <a:endParaRPr lang="en-US" altLang="zh-CN" dirty="0"/>
          </a:p>
          <a:p>
            <a:pPr lvl="1"/>
            <a:endParaRPr lang="en-US" altLang="zh-CN" dirty="0"/>
          </a:p>
          <a:p>
            <a:pPr marL="0" indent="0">
              <a:buNone/>
            </a:pPr>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16</a:t>
            </a:fld>
            <a:r>
              <a:rPr lang="en-US"/>
              <a:t> -</a:t>
            </a:r>
          </a:p>
        </p:txBody>
      </p:sp>
      <p:pic>
        <p:nvPicPr>
          <p:cNvPr id="5122" name="Picture 2" descr="âä¸æµ·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65419"/>
            <a:ext cx="5410200" cy="194347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âç°å­å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124252"/>
            <a:ext cx="5410200" cy="178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11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Laboratory for Percutaneous Surgery (The Perk Lab) – Copyright © Queen’s University, 2018</a:t>
            </a:r>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17</a:t>
            </a:fld>
            <a:r>
              <a:rPr lang="en-US"/>
              <a:t> -</a:t>
            </a:r>
          </a:p>
        </p:txBody>
      </p:sp>
      <p:pic>
        <p:nvPicPr>
          <p:cNvPr id="8196" name="Picture 4" descr="âè±«å­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86304"/>
            <a:ext cx="3115446" cy="21161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a:xfrm>
            <a:off x="681423" y="1281828"/>
            <a:ext cx="4038600" cy="560316"/>
          </a:xfrm>
        </p:spPr>
        <p:txBody>
          <a:bodyPr>
            <a:normAutofit/>
          </a:bodyPr>
          <a:lstStyle/>
          <a:p>
            <a:pPr lvl="1"/>
            <a:r>
              <a:rPr lang="en-US" dirty="0"/>
              <a:t>Yu Garden</a:t>
            </a:r>
          </a:p>
          <a:p>
            <a:endParaRPr lang="en-US" dirty="0"/>
          </a:p>
          <a:p>
            <a:endParaRPr lang="en-US" dirty="0"/>
          </a:p>
          <a:p>
            <a:endParaRPr lang="en-US" dirty="0"/>
          </a:p>
          <a:p>
            <a:endParaRPr lang="en-US" dirty="0"/>
          </a:p>
        </p:txBody>
      </p:sp>
      <p:pic>
        <p:nvPicPr>
          <p:cNvPr id="8198" name="Picture 6" descr="âè±«å­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8938" y="4125395"/>
            <a:ext cx="3109508" cy="206389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âä¸æµ·ææ¸¸æ¯ç¹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821" y="1837176"/>
            <a:ext cx="2861078" cy="213156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5"/>
          <p:cNvSpPr txBox="1">
            <a:spLocks/>
          </p:cNvSpPr>
          <p:nvPr/>
        </p:nvSpPr>
        <p:spPr>
          <a:xfrm>
            <a:off x="4343400" y="1303908"/>
            <a:ext cx="4038600" cy="5603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err="1"/>
              <a:t>Qibao</a:t>
            </a:r>
            <a:r>
              <a:rPr lang="en-US" dirty="0"/>
              <a:t> Old Town</a:t>
            </a:r>
          </a:p>
          <a:p>
            <a:endParaRPr lang="en-US" dirty="0"/>
          </a:p>
          <a:p>
            <a:endParaRPr lang="en-US" dirty="0"/>
          </a:p>
          <a:p>
            <a:endParaRPr lang="en-US" dirty="0"/>
          </a:p>
          <a:p>
            <a:endParaRPr lang="en-US" dirty="0"/>
          </a:p>
        </p:txBody>
      </p:sp>
      <p:pic>
        <p:nvPicPr>
          <p:cNvPr id="8202" name="Picture 10" descr="âä¸å®å¤éâçå¾çæç´¢ç»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341" y="4125395"/>
            <a:ext cx="2929402" cy="202663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457200" y="274638"/>
            <a:ext cx="8229600" cy="792162"/>
          </a:xfrm>
        </p:spPr>
        <p:txBody>
          <a:bodyPr/>
          <a:lstStyle/>
          <a:p>
            <a:r>
              <a:rPr lang="en-US" dirty="0"/>
              <a:t>Shanghai</a:t>
            </a:r>
          </a:p>
        </p:txBody>
      </p:sp>
    </p:spTree>
    <p:extLst>
      <p:ext uri="{BB962C8B-B14F-4D97-AF65-F5344CB8AC3E}">
        <p14:creationId xmlns:p14="http://schemas.microsoft.com/office/powerpoint/2010/main" val="398787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Laboratory for Percutaneous Surgery (The Perk Lab) – Copyright © Queen’s University, 2018</a:t>
            </a:r>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18</a:t>
            </a:fld>
            <a:r>
              <a:rPr lang="en-US"/>
              <a:t> -</a:t>
            </a:r>
          </a:p>
        </p:txBody>
      </p:sp>
      <p:sp>
        <p:nvSpPr>
          <p:cNvPr id="13" name="Title 1"/>
          <p:cNvSpPr>
            <a:spLocks noGrp="1"/>
          </p:cNvSpPr>
          <p:nvPr>
            <p:ph type="title"/>
          </p:nvPr>
        </p:nvSpPr>
        <p:spPr>
          <a:xfrm>
            <a:off x="457200" y="274638"/>
            <a:ext cx="8229600" cy="792162"/>
          </a:xfrm>
        </p:spPr>
        <p:txBody>
          <a:bodyPr/>
          <a:lstStyle/>
          <a:p>
            <a:r>
              <a:rPr lang="en-US" altLang="zh-CN" dirty="0"/>
              <a:t>My University</a:t>
            </a:r>
            <a:endParaRPr lang="en-US" dirty="0"/>
          </a:p>
        </p:txBody>
      </p:sp>
      <p:sp>
        <p:nvSpPr>
          <p:cNvPr id="7" name="Content Placeholder 6"/>
          <p:cNvSpPr>
            <a:spLocks noGrp="1"/>
          </p:cNvSpPr>
          <p:nvPr>
            <p:ph idx="1"/>
          </p:nvPr>
        </p:nvSpPr>
        <p:spPr>
          <a:xfrm>
            <a:off x="457199" y="1295400"/>
            <a:ext cx="5296395" cy="4830763"/>
          </a:xfrm>
        </p:spPr>
        <p:txBody>
          <a:bodyPr/>
          <a:lstStyle/>
          <a:p>
            <a:r>
              <a:rPr lang="en-US" altLang="zh-CN" b="1" dirty="0" err="1"/>
              <a:t>Tongji</a:t>
            </a:r>
            <a:r>
              <a:rPr lang="en-US" altLang="zh-CN" b="1" dirty="0"/>
              <a:t> University </a:t>
            </a:r>
          </a:p>
          <a:p>
            <a:pPr lvl="1"/>
            <a:r>
              <a:rPr lang="en-US" dirty="0"/>
              <a:t>Established in 1907</a:t>
            </a:r>
          </a:p>
          <a:p>
            <a:pPr lvl="1"/>
            <a:r>
              <a:rPr lang="en-US" dirty="0"/>
              <a:t>One of the oldest and most prestigious universities in China</a:t>
            </a:r>
          </a:p>
        </p:txBody>
      </p:sp>
      <p:pic>
        <p:nvPicPr>
          <p:cNvPr id="8204" name="Picture 12" descr="âåæµå¤§å­¦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026" y="1654528"/>
            <a:ext cx="2486133" cy="1864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774" y="3749315"/>
            <a:ext cx="3371603" cy="237684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0210" y="3736450"/>
            <a:ext cx="3186284" cy="2389713"/>
          </a:xfrm>
          <a:prstGeom prst="rect">
            <a:avLst/>
          </a:prstGeom>
        </p:spPr>
      </p:pic>
    </p:spTree>
    <p:extLst>
      <p:ext uri="{BB962C8B-B14F-4D97-AF65-F5344CB8AC3E}">
        <p14:creationId xmlns:p14="http://schemas.microsoft.com/office/powerpoint/2010/main" val="2554199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0440" y="1969955"/>
            <a:ext cx="2038680" cy="1122209"/>
          </a:xfrm>
        </p:spPr>
      </p:pic>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19</a:t>
            </a:fld>
            <a:r>
              <a:rPr lang="en-US"/>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2029" y="2618116"/>
            <a:ext cx="2764704" cy="355379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9" y="3276600"/>
            <a:ext cx="4636371" cy="2895314"/>
          </a:xfrm>
          <a:prstGeom prst="rect">
            <a:avLst/>
          </a:prstGeom>
        </p:spPr>
      </p:pic>
      <p:sp>
        <p:nvSpPr>
          <p:cNvPr id="9" name="Title 1"/>
          <p:cNvSpPr>
            <a:spLocks noGrp="1"/>
          </p:cNvSpPr>
          <p:nvPr>
            <p:ph type="title"/>
          </p:nvPr>
        </p:nvSpPr>
        <p:spPr>
          <a:xfrm>
            <a:off x="457200" y="274638"/>
            <a:ext cx="8229600" cy="792162"/>
          </a:xfrm>
        </p:spPr>
        <p:txBody>
          <a:bodyPr/>
          <a:lstStyle/>
          <a:p>
            <a:r>
              <a:rPr lang="en-US" altLang="zh-CN" dirty="0"/>
              <a:t>My University</a:t>
            </a:r>
            <a:endParaRPr lang="en-US" dirty="0"/>
          </a:p>
        </p:txBody>
      </p:sp>
      <p:sp>
        <p:nvSpPr>
          <p:cNvPr id="10" name="Content Placeholder 6"/>
          <p:cNvSpPr txBox="1">
            <a:spLocks/>
          </p:cNvSpPr>
          <p:nvPr/>
        </p:nvSpPr>
        <p:spPr>
          <a:xfrm>
            <a:off x="457200" y="1232962"/>
            <a:ext cx="5296395" cy="4830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The Cherry Avenue</a:t>
            </a:r>
          </a:p>
        </p:txBody>
      </p:sp>
      <p:pic>
        <p:nvPicPr>
          <p:cNvPr id="10246" name="Picture 6" descr="âåæµå¤§å­¦logoâçå¾çæç´¢ç»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9825" y="1836036"/>
            <a:ext cx="2719199" cy="7468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EFCF57-07DD-9145-A6C9-7C913C6F6C41}"/>
              </a:ext>
            </a:extLst>
          </p:cNvPr>
          <p:cNvPicPr>
            <a:picLocks noChangeAspect="1"/>
          </p:cNvPicPr>
          <p:nvPr/>
        </p:nvPicPr>
        <p:blipFill>
          <a:blip r:embed="rId7"/>
          <a:stretch>
            <a:fillRect/>
          </a:stretch>
        </p:blipFill>
        <p:spPr>
          <a:xfrm>
            <a:off x="2822360" y="1953335"/>
            <a:ext cx="2344526" cy="1144403"/>
          </a:xfrm>
          <a:prstGeom prst="rect">
            <a:avLst/>
          </a:prstGeom>
        </p:spPr>
      </p:pic>
    </p:spTree>
    <p:extLst>
      <p:ext uri="{BB962C8B-B14F-4D97-AF65-F5344CB8AC3E}">
        <p14:creationId xmlns:p14="http://schemas.microsoft.com/office/powerpoint/2010/main" val="364884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Background</a:t>
            </a:r>
            <a:endParaRPr lang="en-US" dirty="0"/>
          </a:p>
        </p:txBody>
      </p:sp>
      <p:sp>
        <p:nvSpPr>
          <p:cNvPr id="3" name="Content Placeholder 2"/>
          <p:cNvSpPr>
            <a:spLocks noGrp="1"/>
          </p:cNvSpPr>
          <p:nvPr>
            <p:ph idx="1"/>
          </p:nvPr>
        </p:nvSpPr>
        <p:spPr>
          <a:xfrm>
            <a:off x="457200" y="1066800"/>
            <a:ext cx="8229600" cy="4830763"/>
          </a:xfrm>
        </p:spPr>
        <p:txBody>
          <a:bodyPr/>
          <a:lstStyle/>
          <a:p>
            <a:r>
              <a:rPr lang="en-US" dirty="0"/>
              <a:t>Instruction and Feedback for Trainees</a:t>
            </a:r>
          </a:p>
          <a:p>
            <a:pPr lvl="1"/>
            <a:r>
              <a:rPr lang="en-US" dirty="0"/>
              <a:t>Automated workflow detection</a:t>
            </a:r>
          </a:p>
          <a:p>
            <a:r>
              <a:rPr lang="en-US" dirty="0"/>
              <a:t>Previous Method</a:t>
            </a:r>
          </a:p>
          <a:p>
            <a:pPr lvl="1"/>
            <a:r>
              <a:rPr lang="en-US" dirty="0"/>
              <a:t>Tools defined based on histogram of hue values</a:t>
            </a:r>
          </a:p>
          <a:p>
            <a:pPr lvl="1"/>
            <a:r>
              <a:rPr lang="en-US" dirty="0"/>
              <a:t>Tools located by finding region with the most similar histogram</a:t>
            </a:r>
          </a:p>
          <a:p>
            <a:pPr lvl="1"/>
            <a:endParaRPr lang="en-CA" dirty="0"/>
          </a:p>
          <a:p>
            <a:pPr lvl="1"/>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2</a:t>
            </a:fld>
            <a:r>
              <a:rPr lang="en-US"/>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8611" t="44074" r="10834" b="26296"/>
          <a:stretch/>
        </p:blipFill>
        <p:spPr>
          <a:xfrm>
            <a:off x="6123355" y="4256332"/>
            <a:ext cx="2078889" cy="164123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8333" t="43704" r="10834" b="26667"/>
          <a:stretch/>
        </p:blipFill>
        <p:spPr>
          <a:xfrm>
            <a:off x="3840911" y="4256332"/>
            <a:ext cx="2133600" cy="1641231"/>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3208"/>
          <a:stretch/>
        </p:blipFill>
        <p:spPr>
          <a:xfrm>
            <a:off x="790552" y="4287080"/>
            <a:ext cx="2901515" cy="1579736"/>
          </a:xfrm>
          <a:prstGeom prst="rect">
            <a:avLst/>
          </a:prstGeom>
        </p:spPr>
      </p:pic>
    </p:spTree>
    <p:extLst>
      <p:ext uri="{BB962C8B-B14F-4D97-AF65-F5344CB8AC3E}">
        <p14:creationId xmlns:p14="http://schemas.microsoft.com/office/powerpoint/2010/main" val="98493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258F-0D93-FA49-8417-0EA7F257769B}"/>
              </a:ext>
            </a:extLst>
          </p:cNvPr>
          <p:cNvSpPr>
            <a:spLocks noGrp="1"/>
          </p:cNvSpPr>
          <p:nvPr>
            <p:ph type="title"/>
          </p:nvPr>
        </p:nvSpPr>
        <p:spPr/>
        <p:txBody>
          <a:bodyPr/>
          <a:lstStyle/>
          <a:p>
            <a:r>
              <a:rPr lang="en-US" altLang="zh-CN" dirty="0"/>
              <a:t>Food</a:t>
            </a:r>
            <a:r>
              <a:rPr lang="zh-CN" altLang="en-US" dirty="0"/>
              <a:t> </a:t>
            </a:r>
            <a:r>
              <a:rPr lang="en-US" altLang="zh-CN" dirty="0"/>
              <a:t>in</a:t>
            </a:r>
            <a:r>
              <a:rPr lang="zh-CN" altLang="en-US" dirty="0"/>
              <a:t> </a:t>
            </a:r>
            <a:r>
              <a:rPr lang="en-US" altLang="zh-CN" dirty="0"/>
              <a:t>Tongji</a:t>
            </a:r>
            <a:endParaRPr lang="en-US" dirty="0"/>
          </a:p>
        </p:txBody>
      </p:sp>
      <p:sp>
        <p:nvSpPr>
          <p:cNvPr id="4" name="Footer Placeholder 3">
            <a:extLst>
              <a:ext uri="{FF2B5EF4-FFF2-40B4-BE49-F238E27FC236}">
                <a16:creationId xmlns:a16="http://schemas.microsoft.com/office/drawing/2014/main" id="{A7548F5E-E64A-CF4E-916E-7E3F13FA9064}"/>
              </a:ext>
            </a:extLst>
          </p:cNvPr>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a:extLst>
              <a:ext uri="{FF2B5EF4-FFF2-40B4-BE49-F238E27FC236}">
                <a16:creationId xmlns:a16="http://schemas.microsoft.com/office/drawing/2014/main" id="{7B8ABE8D-2E22-3E44-B71C-570DD42BE2FE}"/>
              </a:ext>
            </a:extLst>
          </p:cNvPr>
          <p:cNvSpPr>
            <a:spLocks noGrp="1"/>
          </p:cNvSpPr>
          <p:nvPr>
            <p:ph type="sldNum" sz="quarter" idx="11"/>
          </p:nvPr>
        </p:nvSpPr>
        <p:spPr/>
        <p:txBody>
          <a:bodyPr/>
          <a:lstStyle/>
          <a:p>
            <a:pPr>
              <a:defRPr/>
            </a:pPr>
            <a:r>
              <a:rPr lang="en-US"/>
              <a:t>- </a:t>
            </a:r>
            <a:fld id="{9FCF0F87-2AA1-4A75-81C9-3ACA5C735B30}" type="slidenum">
              <a:rPr lang="en-US" smtClean="0"/>
              <a:pPr>
                <a:defRPr/>
              </a:pPr>
              <a:t>20</a:t>
            </a:fld>
            <a:r>
              <a:rPr lang="en-US"/>
              <a:t> -</a:t>
            </a:r>
          </a:p>
        </p:txBody>
      </p:sp>
      <p:pic>
        <p:nvPicPr>
          <p:cNvPr id="6" name="Picture 5">
            <a:extLst>
              <a:ext uri="{FF2B5EF4-FFF2-40B4-BE49-F238E27FC236}">
                <a16:creationId xmlns:a16="http://schemas.microsoft.com/office/drawing/2014/main" id="{B10FCCEA-65FC-3C4E-A4F9-4DB37EEA976F}"/>
              </a:ext>
            </a:extLst>
          </p:cNvPr>
          <p:cNvPicPr>
            <a:picLocks noChangeAspect="1"/>
          </p:cNvPicPr>
          <p:nvPr/>
        </p:nvPicPr>
        <p:blipFill>
          <a:blip r:embed="rId3"/>
          <a:stretch>
            <a:fillRect/>
          </a:stretch>
        </p:blipFill>
        <p:spPr>
          <a:xfrm>
            <a:off x="2883867" y="3733800"/>
            <a:ext cx="2602533" cy="1951900"/>
          </a:xfrm>
          <a:prstGeom prst="rect">
            <a:avLst/>
          </a:prstGeom>
        </p:spPr>
      </p:pic>
      <p:pic>
        <p:nvPicPr>
          <p:cNvPr id="7" name="Picture 6">
            <a:extLst>
              <a:ext uri="{FF2B5EF4-FFF2-40B4-BE49-F238E27FC236}">
                <a16:creationId xmlns:a16="http://schemas.microsoft.com/office/drawing/2014/main" id="{C2F5CBCC-3B6B-C847-A4C3-6BAC567B1361}"/>
              </a:ext>
            </a:extLst>
          </p:cNvPr>
          <p:cNvPicPr>
            <a:picLocks noChangeAspect="1"/>
          </p:cNvPicPr>
          <p:nvPr/>
        </p:nvPicPr>
        <p:blipFill>
          <a:blip r:embed="rId4"/>
          <a:stretch>
            <a:fillRect/>
          </a:stretch>
        </p:blipFill>
        <p:spPr>
          <a:xfrm>
            <a:off x="6553200" y="1470929"/>
            <a:ext cx="1983396" cy="1911084"/>
          </a:xfrm>
          <a:prstGeom prst="rect">
            <a:avLst/>
          </a:prstGeom>
        </p:spPr>
      </p:pic>
      <p:pic>
        <p:nvPicPr>
          <p:cNvPr id="8" name="Picture 7">
            <a:extLst>
              <a:ext uri="{FF2B5EF4-FFF2-40B4-BE49-F238E27FC236}">
                <a16:creationId xmlns:a16="http://schemas.microsoft.com/office/drawing/2014/main" id="{3A76995A-6308-F846-B02E-207B99D572E8}"/>
              </a:ext>
            </a:extLst>
          </p:cNvPr>
          <p:cNvPicPr>
            <a:picLocks noChangeAspect="1"/>
          </p:cNvPicPr>
          <p:nvPr/>
        </p:nvPicPr>
        <p:blipFill>
          <a:blip r:embed="rId5"/>
          <a:stretch>
            <a:fillRect/>
          </a:stretch>
        </p:blipFill>
        <p:spPr>
          <a:xfrm>
            <a:off x="483202" y="1481462"/>
            <a:ext cx="2686666" cy="1886263"/>
          </a:xfrm>
          <a:prstGeom prst="rect">
            <a:avLst/>
          </a:prstGeom>
        </p:spPr>
      </p:pic>
      <p:pic>
        <p:nvPicPr>
          <p:cNvPr id="9" name="Picture 8">
            <a:extLst>
              <a:ext uri="{FF2B5EF4-FFF2-40B4-BE49-F238E27FC236}">
                <a16:creationId xmlns:a16="http://schemas.microsoft.com/office/drawing/2014/main" id="{11DCA2DE-7B23-5644-AF46-C3A5A0D184DB}"/>
              </a:ext>
            </a:extLst>
          </p:cNvPr>
          <p:cNvPicPr>
            <a:picLocks noChangeAspect="1"/>
          </p:cNvPicPr>
          <p:nvPr/>
        </p:nvPicPr>
        <p:blipFill>
          <a:blip r:embed="rId6"/>
          <a:stretch>
            <a:fillRect/>
          </a:stretch>
        </p:blipFill>
        <p:spPr>
          <a:xfrm>
            <a:off x="5791199" y="3733800"/>
            <a:ext cx="2754921" cy="1955654"/>
          </a:xfrm>
          <a:prstGeom prst="rect">
            <a:avLst/>
          </a:prstGeom>
        </p:spPr>
      </p:pic>
      <p:pic>
        <p:nvPicPr>
          <p:cNvPr id="10" name="Picture 9">
            <a:extLst>
              <a:ext uri="{FF2B5EF4-FFF2-40B4-BE49-F238E27FC236}">
                <a16:creationId xmlns:a16="http://schemas.microsoft.com/office/drawing/2014/main" id="{2197518A-0BE2-EE40-A6CF-258557ABE0FB}"/>
              </a:ext>
            </a:extLst>
          </p:cNvPr>
          <p:cNvPicPr>
            <a:picLocks noChangeAspect="1"/>
          </p:cNvPicPr>
          <p:nvPr/>
        </p:nvPicPr>
        <p:blipFill>
          <a:blip r:embed="rId7"/>
          <a:stretch>
            <a:fillRect/>
          </a:stretch>
        </p:blipFill>
        <p:spPr>
          <a:xfrm>
            <a:off x="3581400" y="1481462"/>
            <a:ext cx="2534068" cy="1900551"/>
          </a:xfrm>
          <a:prstGeom prst="rect">
            <a:avLst/>
          </a:prstGeom>
        </p:spPr>
      </p:pic>
      <p:pic>
        <p:nvPicPr>
          <p:cNvPr id="12" name="Picture 11">
            <a:extLst>
              <a:ext uri="{FF2B5EF4-FFF2-40B4-BE49-F238E27FC236}">
                <a16:creationId xmlns:a16="http://schemas.microsoft.com/office/drawing/2014/main" id="{D5BAB967-B592-854C-B5C5-D655A572478E}"/>
              </a:ext>
            </a:extLst>
          </p:cNvPr>
          <p:cNvPicPr>
            <a:picLocks noChangeAspect="1"/>
          </p:cNvPicPr>
          <p:nvPr/>
        </p:nvPicPr>
        <p:blipFill>
          <a:blip r:embed="rId8"/>
          <a:stretch>
            <a:fillRect/>
          </a:stretch>
        </p:blipFill>
        <p:spPr>
          <a:xfrm>
            <a:off x="483202" y="3733799"/>
            <a:ext cx="2053172" cy="1950513"/>
          </a:xfrm>
          <a:prstGeom prst="rect">
            <a:avLst/>
          </a:prstGeom>
        </p:spPr>
      </p:pic>
    </p:spTree>
    <p:extLst>
      <p:ext uri="{BB962C8B-B14F-4D97-AF65-F5344CB8AC3E}">
        <p14:creationId xmlns:p14="http://schemas.microsoft.com/office/powerpoint/2010/main" val="517779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Questions?</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2017</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21</a:t>
            </a:fld>
            <a:r>
              <a:rPr lang="en-US"/>
              <a:t> -</a:t>
            </a:r>
          </a:p>
        </p:txBody>
      </p:sp>
      <p:pic>
        <p:nvPicPr>
          <p:cNvPr id="6" name="Picture 5" descr="3spoken: The Unanswered &lt;strong&gt;Questions&lt;/strong&gt; of Modern Monetary Theory #1 - Do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371600"/>
            <a:ext cx="2362200" cy="2952750"/>
          </a:xfrm>
          <a:prstGeom prst="rect">
            <a:avLst/>
          </a:prstGeom>
        </p:spPr>
      </p:pic>
      <p:sp>
        <p:nvSpPr>
          <p:cNvPr id="2" name="TextBox 1">
            <a:extLst>
              <a:ext uri="{FF2B5EF4-FFF2-40B4-BE49-F238E27FC236}">
                <a16:creationId xmlns:a16="http://schemas.microsoft.com/office/drawing/2014/main" id="{D67D8206-52B4-6A44-B2C8-F45FB60D497A}"/>
              </a:ext>
            </a:extLst>
          </p:cNvPr>
          <p:cNvSpPr txBox="1"/>
          <p:nvPr/>
        </p:nvSpPr>
        <p:spPr>
          <a:xfrm>
            <a:off x="484414" y="4629150"/>
            <a:ext cx="8415068" cy="1452705"/>
          </a:xfrm>
          <a:prstGeom prst="rect">
            <a:avLst/>
          </a:prstGeom>
          <a:noFill/>
        </p:spPr>
        <p:txBody>
          <a:bodyPr wrap="square" rtlCol="0">
            <a:spAutoFit/>
          </a:bodyPr>
          <a:lstStyle/>
          <a:p>
            <a:pPr>
              <a:spcBef>
                <a:spcPct val="20000"/>
              </a:spcBef>
            </a:pPr>
            <a:r>
              <a:rPr lang="en-US" sz="3200" b="1" dirty="0"/>
              <a:t>Thanks</a:t>
            </a:r>
            <a:r>
              <a:rPr lang="zh-CN" altLang="en-US" sz="3200" b="1" dirty="0"/>
              <a:t> </a:t>
            </a:r>
            <a:r>
              <a:rPr lang="en-US" altLang="zh-CN" sz="3200" b="1" dirty="0"/>
              <a:t>to</a:t>
            </a:r>
            <a:r>
              <a:rPr lang="zh-CN" altLang="en-US" sz="3200" b="1" dirty="0"/>
              <a:t> </a:t>
            </a:r>
            <a:r>
              <a:rPr lang="en-US" altLang="zh-CN" sz="3200" b="1" dirty="0"/>
              <a:t>directions</a:t>
            </a:r>
            <a:r>
              <a:rPr lang="zh-CN" altLang="en-US" sz="3200" b="1" dirty="0"/>
              <a:t> </a:t>
            </a:r>
            <a:r>
              <a:rPr lang="en-US" altLang="zh-CN" sz="3200" b="1" dirty="0"/>
              <a:t>from</a:t>
            </a:r>
            <a:r>
              <a:rPr lang="zh-CN" altLang="en-US" sz="3200" b="1" dirty="0"/>
              <a:t> </a:t>
            </a:r>
            <a:endParaRPr lang="en-US" altLang="zh-CN" sz="3200" b="1" dirty="0"/>
          </a:p>
          <a:p>
            <a:pPr>
              <a:spcBef>
                <a:spcPct val="20000"/>
              </a:spcBef>
            </a:pPr>
            <a:r>
              <a:rPr lang="en-US" altLang="zh-CN" sz="3200" dirty="0"/>
              <a:t>	Rebecca</a:t>
            </a:r>
            <a:r>
              <a:rPr lang="zh-CN" altLang="en-US" sz="3200" dirty="0"/>
              <a:t> </a:t>
            </a:r>
            <a:r>
              <a:rPr lang="en-US" altLang="zh-CN" sz="3200" dirty="0" err="1"/>
              <a:t>Hisey</a:t>
            </a:r>
            <a:r>
              <a:rPr lang="en-US" altLang="zh-CN" sz="3200" dirty="0"/>
              <a:t>,</a:t>
            </a:r>
            <a:r>
              <a:rPr lang="zh-CN" altLang="en-US" sz="3200" dirty="0"/>
              <a:t>  </a:t>
            </a:r>
            <a:r>
              <a:rPr lang="en-US" altLang="zh-CN" sz="3200" dirty="0"/>
              <a:t>Tamas</a:t>
            </a:r>
            <a:r>
              <a:rPr lang="zh-CN" altLang="en-US" sz="3200" dirty="0"/>
              <a:t> </a:t>
            </a:r>
            <a:r>
              <a:rPr lang="en-US" altLang="zh-CN" sz="3200" dirty="0" err="1"/>
              <a:t>Ungi</a:t>
            </a:r>
            <a:r>
              <a:rPr lang="en-US" altLang="zh-CN" sz="3200" dirty="0"/>
              <a:t>,</a:t>
            </a:r>
            <a:r>
              <a:rPr lang="zh-CN" altLang="en-US" sz="3200" dirty="0"/>
              <a:t>  </a:t>
            </a:r>
            <a:r>
              <a:rPr lang="en-US" altLang="zh-CN" sz="3200" dirty="0"/>
              <a:t>Andras</a:t>
            </a:r>
            <a:r>
              <a:rPr lang="zh-CN" altLang="en-US" sz="3200" dirty="0"/>
              <a:t> </a:t>
            </a:r>
            <a:r>
              <a:rPr lang="en-US" altLang="zh-CN" sz="3200" dirty="0"/>
              <a:t>Lasso</a:t>
            </a:r>
            <a:r>
              <a:rPr lang="zh-CN" altLang="en-US" sz="3200" dirty="0"/>
              <a:t> </a:t>
            </a:r>
            <a:endParaRPr lang="en-US" altLang="zh-CN" sz="3200" dirty="0"/>
          </a:p>
          <a:p>
            <a:endParaRPr lang="en-US" dirty="0"/>
          </a:p>
        </p:txBody>
      </p:sp>
    </p:spTree>
    <p:extLst>
      <p:ext uri="{BB962C8B-B14F-4D97-AF65-F5344CB8AC3E}">
        <p14:creationId xmlns:p14="http://schemas.microsoft.com/office/powerpoint/2010/main" val="392530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Method</a:t>
            </a:r>
          </a:p>
        </p:txBody>
      </p:sp>
      <p:sp>
        <p:nvSpPr>
          <p:cNvPr id="3" name="Content Placeholder 2"/>
          <p:cNvSpPr>
            <a:spLocks noGrp="1"/>
          </p:cNvSpPr>
          <p:nvPr>
            <p:ph idx="1"/>
          </p:nvPr>
        </p:nvSpPr>
        <p:spPr/>
        <p:txBody>
          <a:bodyPr/>
          <a:lstStyle/>
          <a:p>
            <a:r>
              <a:rPr lang="en-US" dirty="0"/>
              <a:t>Improve tool detection by using deep learning</a:t>
            </a:r>
          </a:p>
          <a:p>
            <a:pPr lvl="1"/>
            <a:r>
              <a:rPr lang="en-US" dirty="0"/>
              <a:t>Train a convolutional neural network for image classification</a:t>
            </a:r>
          </a:p>
          <a:p>
            <a:pPr lvl="1"/>
            <a:r>
              <a:rPr lang="en-US" dirty="0"/>
              <a:t>Pre-developed network from ImageNet Challenge</a:t>
            </a:r>
          </a:p>
          <a:p>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3</a:t>
            </a:fld>
            <a:r>
              <a:rPr lang="en-US"/>
              <a:t> -</a:t>
            </a:r>
          </a:p>
        </p:txBody>
      </p:sp>
      <p:pic>
        <p:nvPicPr>
          <p:cNvPr id="8" name="Picture 7"/>
          <p:cNvPicPr>
            <a:picLocks noChangeAspect="1"/>
          </p:cNvPicPr>
          <p:nvPr/>
        </p:nvPicPr>
        <p:blipFill rotWithShape="1">
          <a:blip r:embed="rId3"/>
          <a:srcRect t="15529"/>
          <a:stretch/>
        </p:blipFill>
        <p:spPr>
          <a:xfrm>
            <a:off x="1533525" y="3352801"/>
            <a:ext cx="6076950" cy="2888456"/>
          </a:xfrm>
          <a:prstGeom prst="rect">
            <a:avLst/>
          </a:prstGeom>
        </p:spPr>
      </p:pic>
    </p:spTree>
    <p:extLst>
      <p:ext uri="{BB962C8B-B14F-4D97-AF65-F5344CB8AC3E}">
        <p14:creationId xmlns:p14="http://schemas.microsoft.com/office/powerpoint/2010/main" val="251829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Content Placeholder 2"/>
          <p:cNvSpPr>
            <a:spLocks noGrp="1"/>
          </p:cNvSpPr>
          <p:nvPr>
            <p:ph idx="1"/>
          </p:nvPr>
        </p:nvSpPr>
        <p:spPr/>
        <p:txBody>
          <a:bodyPr/>
          <a:lstStyle/>
          <a:p>
            <a:r>
              <a:rPr lang="en-US" dirty="0"/>
              <a:t>Fine </a:t>
            </a:r>
            <a:r>
              <a:rPr lang="en-US" altLang="zh-CN" dirty="0"/>
              <a:t>tuning</a:t>
            </a:r>
          </a:p>
          <a:p>
            <a:pPr lvl="1"/>
            <a:r>
              <a:rPr lang="en-US" altLang="zh-CN" dirty="0"/>
              <a:t> </a:t>
            </a:r>
            <a:r>
              <a:rPr lang="en-US" dirty="0"/>
              <a:t>Retrain the last layer of Inception V3 and identify the new classification</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4</a:t>
            </a:fld>
            <a:r>
              <a:rPr lang="en-US"/>
              <a:t> -</a:t>
            </a:r>
          </a:p>
        </p:txBody>
      </p:sp>
      <p:pic>
        <p:nvPicPr>
          <p:cNvPr id="8" name="Picture 2" descr="https://pic3.zhimg.com/80/v2-598e98856a8e6af4950fc829ca3d923e_hd.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23" r="780"/>
          <a:stretch/>
        </p:blipFill>
        <p:spPr bwMode="auto">
          <a:xfrm>
            <a:off x="1143000" y="2971800"/>
            <a:ext cx="6124762" cy="304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9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Flow</a:t>
            </a:r>
          </a:p>
        </p:txBody>
      </p:sp>
      <p:sp>
        <p:nvSpPr>
          <p:cNvPr id="3" name="Content Placeholder 2"/>
          <p:cNvSpPr>
            <a:spLocks noGrp="1"/>
          </p:cNvSpPr>
          <p:nvPr>
            <p:ph idx="1"/>
          </p:nvPr>
        </p:nvSpPr>
        <p:spPr/>
        <p:txBody>
          <a:bodyPr>
            <a:normAutofit/>
          </a:bodyPr>
          <a:lstStyle/>
          <a:p>
            <a:r>
              <a:rPr lang="en-US" dirty="0"/>
              <a:t>Data collection</a:t>
            </a:r>
          </a:p>
          <a:p>
            <a:r>
              <a:rPr lang="en-US" dirty="0"/>
              <a:t>Labeling</a:t>
            </a:r>
          </a:p>
          <a:p>
            <a:r>
              <a:rPr lang="en-US" dirty="0"/>
              <a:t>Retrain Classifier Model</a:t>
            </a:r>
          </a:p>
          <a:p>
            <a:pPr lvl="1"/>
            <a:r>
              <a:rPr lang="en-US" dirty="0"/>
              <a:t>Visualize the retrain with </a:t>
            </a:r>
            <a:r>
              <a:rPr lang="en-US" dirty="0" err="1"/>
              <a:t>TensorBoard</a:t>
            </a:r>
            <a:endParaRPr lang="en-US" altLang="zh-CN" dirty="0"/>
          </a:p>
          <a:p>
            <a:r>
              <a:rPr lang="en-US" altLang="zh-CN" dirty="0"/>
              <a:t>Testing</a:t>
            </a:r>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5</a:t>
            </a:fld>
            <a:r>
              <a:rPr lang="en-US"/>
              <a:t> -</a:t>
            </a:r>
          </a:p>
        </p:txBody>
      </p:sp>
    </p:spTree>
    <p:extLst>
      <p:ext uri="{BB962C8B-B14F-4D97-AF65-F5344CB8AC3E}">
        <p14:creationId xmlns:p14="http://schemas.microsoft.com/office/powerpoint/2010/main" val="192004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6</a:t>
            </a:fld>
            <a:r>
              <a:rPr lang="en-US"/>
              <a:t> -</a:t>
            </a:r>
          </a:p>
        </p:txBody>
      </p:sp>
      <p:sp>
        <p:nvSpPr>
          <p:cNvPr id="7" name="Title 6"/>
          <p:cNvSpPr>
            <a:spLocks noGrp="1"/>
          </p:cNvSpPr>
          <p:nvPr>
            <p:ph type="title"/>
          </p:nvPr>
        </p:nvSpPr>
        <p:spPr/>
        <p:txBody>
          <a:bodyPr/>
          <a:lstStyle/>
          <a:p>
            <a:r>
              <a:rPr lang="en-US" dirty="0"/>
              <a:t>Data Collection and Labeling</a:t>
            </a:r>
          </a:p>
        </p:txBody>
      </p:sp>
      <p:pic>
        <p:nvPicPr>
          <p:cNvPr id="8" name="Content Placeholder 5"/>
          <p:cNvPicPr>
            <a:picLocks noGrp="1" noChangeAspect="1"/>
          </p:cNvPicPr>
          <p:nvPr>
            <p:ph idx="1"/>
          </p:nvPr>
        </p:nvPicPr>
        <p:blipFill>
          <a:blip r:embed="rId3"/>
          <a:stretch>
            <a:fillRect/>
          </a:stretch>
        </p:blipFill>
        <p:spPr>
          <a:xfrm>
            <a:off x="607281" y="4368212"/>
            <a:ext cx="5143835" cy="159419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885" y="2377241"/>
            <a:ext cx="4363059" cy="176237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840" y="2377242"/>
            <a:ext cx="1857560" cy="1850878"/>
          </a:xfrm>
          <a:prstGeom prst="rect">
            <a:avLst/>
          </a:prstGeom>
        </p:spPr>
      </p:pic>
      <p:sp>
        <p:nvSpPr>
          <p:cNvPr id="11" name="Content Placeholder 2"/>
          <p:cNvSpPr txBox="1">
            <a:spLocks/>
          </p:cNvSpPr>
          <p:nvPr/>
        </p:nvSpPr>
        <p:spPr>
          <a:xfrm>
            <a:off x="457200" y="1295400"/>
            <a:ext cx="8229600" cy="48307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Cut single frames from video</a:t>
            </a:r>
            <a:endParaRPr lang="en-US" altLang="zh-CN" dirty="0"/>
          </a:p>
          <a:p>
            <a:pPr lvl="1"/>
            <a:r>
              <a:rPr lang="en-US" altLang="zh-CN" dirty="0"/>
              <a:t> 8 classes, about 10000 images per class</a:t>
            </a:r>
            <a:endParaRPr lang="en-US" dirty="0"/>
          </a:p>
        </p:txBody>
      </p:sp>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33333" t="47037" r="51667" b="8519"/>
          <a:stretch/>
        </p:blipFill>
        <p:spPr>
          <a:xfrm>
            <a:off x="5914840" y="4368212"/>
            <a:ext cx="1898171" cy="1581811"/>
          </a:xfrm>
          <a:prstGeom prst="rect">
            <a:avLst/>
          </a:prstGeom>
        </p:spPr>
      </p:pic>
    </p:spTree>
    <p:extLst>
      <p:ext uri="{BB962C8B-B14F-4D97-AF65-F5344CB8AC3E}">
        <p14:creationId xmlns:p14="http://schemas.microsoft.com/office/powerpoint/2010/main" val="346459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Retrain Experiment Idea</a:t>
            </a:r>
          </a:p>
        </p:txBody>
      </p:sp>
      <p:sp>
        <p:nvSpPr>
          <p:cNvPr id="3" name="Content Placeholder 2"/>
          <p:cNvSpPr>
            <a:spLocks noGrp="1"/>
          </p:cNvSpPr>
          <p:nvPr>
            <p:ph idx="1"/>
          </p:nvPr>
        </p:nvSpPr>
        <p:spPr/>
        <p:txBody>
          <a:bodyPr>
            <a:normAutofit lnSpcReduction="10000"/>
          </a:bodyPr>
          <a:lstStyle/>
          <a:p>
            <a:r>
              <a:rPr lang="en-US" altLang="zh-CN" dirty="0"/>
              <a:t>Distort to polish the model</a:t>
            </a:r>
          </a:p>
          <a:p>
            <a:pPr lvl="1"/>
            <a:r>
              <a:rPr lang="en-US" altLang="zh-CN" dirty="0"/>
              <a:t>Train the network with different parameters</a:t>
            </a:r>
          </a:p>
          <a:p>
            <a:pPr lvl="1"/>
            <a:endParaRPr lang="en-US" altLang="zh-CN" dirty="0"/>
          </a:p>
          <a:p>
            <a:pPr lvl="1"/>
            <a:endParaRPr lang="en-US" altLang="zh-CN" dirty="0"/>
          </a:p>
          <a:p>
            <a:pPr lvl="1"/>
            <a:endParaRPr lang="en-US" altLang="zh-CN" dirty="0"/>
          </a:p>
          <a:p>
            <a:pPr lvl="1"/>
            <a:r>
              <a:rPr lang="en-US" altLang="zh-CN" dirty="0"/>
              <a:t>Change one parameter at a time at 10% intervals, all others are set as zero</a:t>
            </a:r>
            <a:endParaRPr lang="en-US" dirty="0"/>
          </a:p>
          <a:p>
            <a:r>
              <a:rPr lang="en-US" dirty="0"/>
              <a:t>Hyper-parameters</a:t>
            </a:r>
          </a:p>
          <a:p>
            <a:pPr lvl="1"/>
            <a:r>
              <a:rPr lang="en-US" dirty="0" err="1"/>
              <a:t>learning_rate</a:t>
            </a:r>
            <a:r>
              <a:rPr lang="en-US" dirty="0"/>
              <a:t> = 0.01, </a:t>
            </a:r>
            <a:r>
              <a:rPr lang="en-US" dirty="0" err="1"/>
              <a:t>training_batch_size</a:t>
            </a:r>
            <a:r>
              <a:rPr lang="en-US" dirty="0"/>
              <a:t> = 100</a:t>
            </a:r>
            <a:r>
              <a:rPr lang="en-US" altLang="zh-CN" dirty="0"/>
              <a:t>,</a:t>
            </a:r>
          </a:p>
          <a:p>
            <a:pPr marL="457200" lvl="1" indent="0">
              <a:buNone/>
            </a:pPr>
            <a:r>
              <a:rPr lang="zh-CN" altLang="en-US" dirty="0"/>
              <a:t>   </a:t>
            </a:r>
            <a:r>
              <a:rPr lang="en-US" dirty="0" err="1"/>
              <a:t>training_steps</a:t>
            </a:r>
            <a:r>
              <a:rPr lang="en-US" dirty="0"/>
              <a:t> = 12000</a:t>
            </a:r>
          </a:p>
          <a:p>
            <a:endParaRPr lang="en-US" dirty="0"/>
          </a:p>
          <a:p>
            <a:endParaRPr lang="en-US" sz="2800"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7</a:t>
            </a:fld>
            <a:r>
              <a:rPr lang="en-US"/>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86000"/>
            <a:ext cx="5420481" cy="1324160"/>
          </a:xfrm>
          <a:prstGeom prst="rect">
            <a:avLst/>
          </a:prstGeom>
        </p:spPr>
      </p:pic>
    </p:spTree>
    <p:extLst>
      <p:ext uri="{BB962C8B-B14F-4D97-AF65-F5344CB8AC3E}">
        <p14:creationId xmlns:p14="http://schemas.microsoft.com/office/powerpoint/2010/main" val="136062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Set Up</a:t>
            </a:r>
          </a:p>
        </p:txBody>
      </p:sp>
      <p:sp>
        <p:nvSpPr>
          <p:cNvPr id="3" name="Content Placeholder 2"/>
          <p:cNvSpPr>
            <a:spLocks noGrp="1"/>
          </p:cNvSpPr>
          <p:nvPr>
            <p:ph idx="1"/>
          </p:nvPr>
        </p:nvSpPr>
        <p:spPr>
          <a:xfrm>
            <a:off x="439387" y="1525587"/>
            <a:ext cx="5257800" cy="4830763"/>
          </a:xfrm>
        </p:spPr>
        <p:txBody>
          <a:bodyPr/>
          <a:lstStyle/>
          <a:p>
            <a:r>
              <a:rPr lang="en-US" dirty="0"/>
              <a:t>CUDA Toolkit 9.0</a:t>
            </a:r>
          </a:p>
          <a:p>
            <a:r>
              <a:rPr lang="en-US" dirty="0" err="1"/>
              <a:t>cuDNN</a:t>
            </a:r>
            <a:r>
              <a:rPr lang="en-US" dirty="0"/>
              <a:t> v7.0.5 (Dec 5, 2017), for CUDA 9.0</a:t>
            </a:r>
          </a:p>
          <a:p>
            <a:r>
              <a:rPr lang="en-US" dirty="0" err="1"/>
              <a:t>Tensorflow</a:t>
            </a:r>
            <a:r>
              <a:rPr lang="en-US" dirty="0"/>
              <a:t> GPU</a:t>
            </a:r>
          </a:p>
          <a:p>
            <a:r>
              <a:rPr lang="en-US" dirty="0"/>
              <a:t>Python 3</a:t>
            </a:r>
          </a:p>
          <a:p>
            <a:r>
              <a:rPr lang="en-US" dirty="0"/>
              <a:t>GPU NVIDIA GeForce GTX 950, 1060</a:t>
            </a:r>
          </a:p>
          <a:p>
            <a:endParaRPr lang="en-US" dirty="0"/>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8</a:t>
            </a:fld>
            <a:r>
              <a:rPr lang="en-US"/>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187" y="2819400"/>
            <a:ext cx="2953162" cy="1533739"/>
          </a:xfrm>
          <a:prstGeom prst="rect">
            <a:avLst/>
          </a:prstGeom>
        </p:spPr>
      </p:pic>
    </p:spTree>
    <p:extLst>
      <p:ext uri="{BB962C8B-B14F-4D97-AF65-F5344CB8AC3E}">
        <p14:creationId xmlns:p14="http://schemas.microsoft.com/office/powerpoint/2010/main" val="422349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Retrain Result</a:t>
            </a:r>
          </a:p>
        </p:txBody>
      </p:sp>
      <p:sp>
        <p:nvSpPr>
          <p:cNvPr id="3" name="Content Placeholder 2"/>
          <p:cNvSpPr>
            <a:spLocks noGrp="1"/>
          </p:cNvSpPr>
          <p:nvPr>
            <p:ph idx="1"/>
          </p:nvPr>
        </p:nvSpPr>
        <p:spPr/>
        <p:txBody>
          <a:bodyPr/>
          <a:lstStyle/>
          <a:p>
            <a:r>
              <a:rPr lang="en-US" dirty="0"/>
              <a:t>Final test accuracy, N(length of bottleneck), and time consumed are collected</a:t>
            </a:r>
          </a:p>
        </p:txBody>
      </p:sp>
      <p:sp>
        <p:nvSpPr>
          <p:cNvPr id="4" name="Footer Placeholder 3"/>
          <p:cNvSpPr>
            <a:spLocks noGrp="1"/>
          </p:cNvSpPr>
          <p:nvPr>
            <p:ph type="ftr" sz="quarter" idx="10"/>
          </p:nvPr>
        </p:nvSpPr>
        <p:spPr/>
        <p:txBody>
          <a:bodyPr/>
          <a:lstStyle/>
          <a:p>
            <a:pPr>
              <a:defRPr/>
            </a:pPr>
            <a:r>
              <a:rPr lang="en-US"/>
              <a:t>Laboratory for Percutaneous Surgery (The Perk Lab) – Copyright © Queen’s University, 2018</a:t>
            </a:r>
            <a:endParaRPr lang="en-US" dirty="0"/>
          </a:p>
        </p:txBody>
      </p:sp>
      <p:sp>
        <p:nvSpPr>
          <p:cNvPr id="5" name="Slide Number Placeholder 4"/>
          <p:cNvSpPr>
            <a:spLocks noGrp="1"/>
          </p:cNvSpPr>
          <p:nvPr>
            <p:ph type="sldNum" sz="quarter" idx="11"/>
          </p:nvPr>
        </p:nvSpPr>
        <p:spPr/>
        <p:txBody>
          <a:bodyPr/>
          <a:lstStyle/>
          <a:p>
            <a:pPr>
              <a:defRPr/>
            </a:pPr>
            <a:r>
              <a:rPr lang="en-US"/>
              <a:t>- </a:t>
            </a:r>
            <a:fld id="{9FCF0F87-2AA1-4A75-81C9-3ACA5C735B30}" type="slidenum">
              <a:rPr lang="en-US" smtClean="0"/>
              <a:pPr>
                <a:defRPr/>
              </a:pPr>
              <a:t>9</a:t>
            </a:fld>
            <a:r>
              <a:rPr lang="en-US"/>
              <a:t> -</a:t>
            </a:r>
          </a:p>
        </p:txBody>
      </p:sp>
      <p:pic>
        <p:nvPicPr>
          <p:cNvPr id="6" name="Picture 5"/>
          <p:cNvPicPr>
            <a:picLocks noChangeAspect="1"/>
          </p:cNvPicPr>
          <p:nvPr/>
        </p:nvPicPr>
        <p:blipFill>
          <a:blip r:embed="rId3"/>
          <a:stretch>
            <a:fillRect/>
          </a:stretch>
        </p:blipFill>
        <p:spPr>
          <a:xfrm>
            <a:off x="425824" y="2438400"/>
            <a:ext cx="8324850" cy="3114675"/>
          </a:xfrm>
          <a:prstGeom prst="rect">
            <a:avLst/>
          </a:prstGeom>
        </p:spPr>
      </p:pic>
    </p:spTree>
    <p:extLst>
      <p:ext uri="{BB962C8B-B14F-4D97-AF65-F5344CB8AC3E}">
        <p14:creationId xmlns:p14="http://schemas.microsoft.com/office/powerpoint/2010/main" val="4122238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3238</TotalTime>
  <Words>2531</Words>
  <Application>Microsoft Office PowerPoint</Application>
  <PresentationFormat>On-screen Show (4:3)</PresentationFormat>
  <Paragraphs>237</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宋体</vt:lpstr>
      <vt:lpstr>Arial</vt:lpstr>
      <vt:lpstr>Calibri</vt:lpstr>
      <vt:lpstr>Office Theme</vt:lpstr>
      <vt:lpstr>Improve Center Line Tutor by Deep Learning</vt:lpstr>
      <vt:lpstr>Background</vt:lpstr>
      <vt:lpstr>Improved Method</vt:lpstr>
      <vt:lpstr>Transfer Learning</vt:lpstr>
      <vt:lpstr>Work Flow</vt:lpstr>
      <vt:lpstr>Data Collection and Labeling</vt:lpstr>
      <vt:lpstr>Retrain Experiment Idea</vt:lpstr>
      <vt:lpstr>Environment Set Up</vt:lpstr>
      <vt:lpstr>Retrain Result</vt:lpstr>
      <vt:lpstr>Parameters Influence</vt:lpstr>
      <vt:lpstr>Parameters Influence</vt:lpstr>
      <vt:lpstr>Time Consumption</vt:lpstr>
      <vt:lpstr>PowerPoint Presentation</vt:lpstr>
      <vt:lpstr>Future Work</vt:lpstr>
      <vt:lpstr>Outside the project : )</vt:lpstr>
      <vt:lpstr>Shanghai</vt:lpstr>
      <vt:lpstr>Shanghai</vt:lpstr>
      <vt:lpstr>My University</vt:lpstr>
      <vt:lpstr>My University</vt:lpstr>
      <vt:lpstr>Food in Tongji</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Paweena U-Thainual</dc:creator>
  <cp:lastModifiedBy>鹤洁 崔</cp:lastModifiedBy>
  <cp:revision>125</cp:revision>
  <dcterms:created xsi:type="dcterms:W3CDTF">2013-01-28T22:14:32Z</dcterms:created>
  <dcterms:modified xsi:type="dcterms:W3CDTF">2018-10-04T16:45:34Z</dcterms:modified>
</cp:coreProperties>
</file>